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4" r:id="rId5"/>
    <p:sldId id="258" r:id="rId6"/>
    <p:sldId id="260"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86" autoAdjust="0"/>
  </p:normalViewPr>
  <p:slideViewPr>
    <p:cSldViewPr snapToGrid="0">
      <p:cViewPr varScale="1">
        <p:scale>
          <a:sx n="75" d="100"/>
          <a:sy n="75" d="100"/>
        </p:scale>
        <p:origin x="19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145AE-0559-4A46-9329-289B9811840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09A370D-3BC2-4CBC-A6E4-DC6B6748FF43}">
      <dgm:prSet/>
      <dgm:spPr/>
      <dgm:t>
        <a:bodyPr/>
        <a:lstStyle/>
        <a:p>
          <a:pPr>
            <a:lnSpc>
              <a:spcPct val="100000"/>
            </a:lnSpc>
          </a:pPr>
          <a:r>
            <a:rPr lang="en-US" dirty="0"/>
            <a:t>Develop and implement effective strategies to identify risks</a:t>
          </a:r>
        </a:p>
      </dgm:t>
    </dgm:pt>
    <dgm:pt modelId="{12179F04-1D9F-4C0A-B127-6ADC4B2EBE17}" type="parTrans" cxnId="{E0C3E5AF-E2A2-48F5-B667-E04D0105A51D}">
      <dgm:prSet/>
      <dgm:spPr/>
      <dgm:t>
        <a:bodyPr/>
        <a:lstStyle/>
        <a:p>
          <a:endParaRPr lang="en-US"/>
        </a:p>
      </dgm:t>
    </dgm:pt>
    <dgm:pt modelId="{84F1F2C4-C887-4B99-8714-5C467EE13332}" type="sibTrans" cxnId="{E0C3E5AF-E2A2-48F5-B667-E04D0105A51D}">
      <dgm:prSet/>
      <dgm:spPr/>
      <dgm:t>
        <a:bodyPr/>
        <a:lstStyle/>
        <a:p>
          <a:pPr>
            <a:lnSpc>
              <a:spcPct val="100000"/>
            </a:lnSpc>
          </a:pPr>
          <a:endParaRPr lang="en-US"/>
        </a:p>
      </dgm:t>
    </dgm:pt>
    <dgm:pt modelId="{5B84999C-FAEE-418F-BC89-CE362139CBFE}">
      <dgm:prSet/>
      <dgm:spPr/>
      <dgm:t>
        <a:bodyPr/>
        <a:lstStyle/>
        <a:p>
          <a:pPr>
            <a:lnSpc>
              <a:spcPct val="100000"/>
            </a:lnSpc>
          </a:pPr>
          <a:r>
            <a:rPr lang="en-US" dirty="0"/>
            <a:t>Understand the legal implications of Loss Prevention activities, including the rights of employees and customers</a:t>
          </a:r>
        </a:p>
      </dgm:t>
    </dgm:pt>
    <dgm:pt modelId="{FE63A506-CE36-40B5-870A-39F49CF53C26}" type="parTrans" cxnId="{1CCE3BF1-AEAF-4AB6-AE69-32CAAAB4648E}">
      <dgm:prSet/>
      <dgm:spPr/>
      <dgm:t>
        <a:bodyPr/>
        <a:lstStyle/>
        <a:p>
          <a:endParaRPr lang="en-US"/>
        </a:p>
      </dgm:t>
    </dgm:pt>
    <dgm:pt modelId="{C7D52454-2592-47A7-95AC-85672BD8AE3E}" type="sibTrans" cxnId="{1CCE3BF1-AEAF-4AB6-AE69-32CAAAB4648E}">
      <dgm:prSet/>
      <dgm:spPr/>
      <dgm:t>
        <a:bodyPr/>
        <a:lstStyle/>
        <a:p>
          <a:pPr>
            <a:lnSpc>
              <a:spcPct val="100000"/>
            </a:lnSpc>
          </a:pPr>
          <a:endParaRPr lang="en-US"/>
        </a:p>
      </dgm:t>
    </dgm:pt>
    <dgm:pt modelId="{1F550C11-ADB4-43A2-9F29-8217E791BCB3}">
      <dgm:prSet/>
      <dgm:spPr/>
      <dgm:t>
        <a:bodyPr/>
        <a:lstStyle/>
        <a:p>
          <a:pPr>
            <a:lnSpc>
              <a:spcPct val="100000"/>
            </a:lnSpc>
          </a:pPr>
          <a:r>
            <a:rPr lang="en-US" dirty="0"/>
            <a:t>Train and mentor store staff on Loss Prevention techniques and policies</a:t>
          </a:r>
        </a:p>
      </dgm:t>
    </dgm:pt>
    <dgm:pt modelId="{DE439C9F-7A4C-40FA-830D-80FA6B8F00DB}" type="parTrans" cxnId="{54CDF796-3D41-410B-99B1-CBE9ED2AE1F4}">
      <dgm:prSet/>
      <dgm:spPr/>
      <dgm:t>
        <a:bodyPr/>
        <a:lstStyle/>
        <a:p>
          <a:endParaRPr lang="en-US"/>
        </a:p>
      </dgm:t>
    </dgm:pt>
    <dgm:pt modelId="{0CFA6BB4-67C2-4D22-9FC5-15FA80EFC4C8}" type="sibTrans" cxnId="{54CDF796-3D41-410B-99B1-CBE9ED2AE1F4}">
      <dgm:prSet/>
      <dgm:spPr/>
      <dgm:t>
        <a:bodyPr/>
        <a:lstStyle/>
        <a:p>
          <a:pPr>
            <a:lnSpc>
              <a:spcPct val="100000"/>
            </a:lnSpc>
          </a:pPr>
          <a:endParaRPr lang="en-US"/>
        </a:p>
      </dgm:t>
    </dgm:pt>
    <dgm:pt modelId="{B13038E4-D8B5-4FEC-9911-F81B2D7DE97A}">
      <dgm:prSet/>
      <dgm:spPr/>
      <dgm:t>
        <a:bodyPr/>
        <a:lstStyle/>
        <a:p>
          <a:pPr>
            <a:lnSpc>
              <a:spcPct val="100000"/>
            </a:lnSpc>
          </a:pPr>
          <a:r>
            <a:rPr lang="en-US" dirty="0"/>
            <a:t>Understand how to maintain accurate and detailed records of Loss Prevention activities and incidents</a:t>
          </a:r>
        </a:p>
      </dgm:t>
    </dgm:pt>
    <dgm:pt modelId="{BED41976-699D-41FC-8E44-95A51E890261}" type="parTrans" cxnId="{84863433-A90B-4E11-A024-ABDC627A3191}">
      <dgm:prSet/>
      <dgm:spPr/>
      <dgm:t>
        <a:bodyPr/>
        <a:lstStyle/>
        <a:p>
          <a:endParaRPr lang="en-US"/>
        </a:p>
      </dgm:t>
    </dgm:pt>
    <dgm:pt modelId="{E57B450C-49A5-470F-A8D7-2778929E7D1E}" type="sibTrans" cxnId="{84863433-A90B-4E11-A024-ABDC627A3191}">
      <dgm:prSet/>
      <dgm:spPr/>
      <dgm:t>
        <a:bodyPr/>
        <a:lstStyle/>
        <a:p>
          <a:endParaRPr lang="en-US"/>
        </a:p>
      </dgm:t>
    </dgm:pt>
    <dgm:pt modelId="{4BE8FB93-E5A5-421F-A8B6-623969563EB7}" type="pres">
      <dgm:prSet presAssocID="{11C145AE-0559-4A46-9329-289B98118407}" presName="root" presStyleCnt="0">
        <dgm:presLayoutVars>
          <dgm:dir/>
          <dgm:resizeHandles val="exact"/>
        </dgm:presLayoutVars>
      </dgm:prSet>
      <dgm:spPr/>
    </dgm:pt>
    <dgm:pt modelId="{3EFAC8AC-4513-4515-A28C-A9B43068D429}" type="pres">
      <dgm:prSet presAssocID="{11C145AE-0559-4A46-9329-289B98118407}" presName="container" presStyleCnt="0">
        <dgm:presLayoutVars>
          <dgm:dir/>
          <dgm:resizeHandles val="exact"/>
        </dgm:presLayoutVars>
      </dgm:prSet>
      <dgm:spPr/>
    </dgm:pt>
    <dgm:pt modelId="{7A34F749-CEC9-4CC3-91B6-445954DA1B9E}" type="pres">
      <dgm:prSet presAssocID="{609A370D-3BC2-4CBC-A6E4-DC6B6748FF43}" presName="compNode" presStyleCnt="0"/>
      <dgm:spPr/>
    </dgm:pt>
    <dgm:pt modelId="{55477AF7-59E1-4019-8C6D-4761F72CA2C1}" type="pres">
      <dgm:prSet presAssocID="{609A370D-3BC2-4CBC-A6E4-DC6B6748FF43}" presName="iconBgRect" presStyleLbl="bgShp" presStyleIdx="0" presStyleCnt="4"/>
      <dgm:spPr/>
    </dgm:pt>
    <dgm:pt modelId="{6C89F7DA-DB1B-40E5-A0DB-C26EEE85A60D}" type="pres">
      <dgm:prSet presAssocID="{609A370D-3BC2-4CBC-A6E4-DC6B6748FF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20B42036-663B-43A3-8D97-BB2141D687E3}" type="pres">
      <dgm:prSet presAssocID="{609A370D-3BC2-4CBC-A6E4-DC6B6748FF43}" presName="spaceRect" presStyleCnt="0"/>
      <dgm:spPr/>
    </dgm:pt>
    <dgm:pt modelId="{B9561E96-35BE-4245-9173-E23D72162C2C}" type="pres">
      <dgm:prSet presAssocID="{609A370D-3BC2-4CBC-A6E4-DC6B6748FF43}" presName="textRect" presStyleLbl="revTx" presStyleIdx="0" presStyleCnt="4">
        <dgm:presLayoutVars>
          <dgm:chMax val="1"/>
          <dgm:chPref val="1"/>
        </dgm:presLayoutVars>
      </dgm:prSet>
      <dgm:spPr/>
    </dgm:pt>
    <dgm:pt modelId="{E74A50D2-66D7-4705-AF33-EF7BD0879E76}" type="pres">
      <dgm:prSet presAssocID="{84F1F2C4-C887-4B99-8714-5C467EE13332}" presName="sibTrans" presStyleLbl="sibTrans2D1" presStyleIdx="0" presStyleCnt="0"/>
      <dgm:spPr/>
    </dgm:pt>
    <dgm:pt modelId="{A4387ECA-C475-49CE-AB12-DFD7FD65D2EF}" type="pres">
      <dgm:prSet presAssocID="{5B84999C-FAEE-418F-BC89-CE362139CBFE}" presName="compNode" presStyleCnt="0"/>
      <dgm:spPr/>
    </dgm:pt>
    <dgm:pt modelId="{BFF43E0D-86F9-4196-A66C-DC6E32863997}" type="pres">
      <dgm:prSet presAssocID="{5B84999C-FAEE-418F-BC89-CE362139CBFE}" presName="iconBgRect" presStyleLbl="bgShp" presStyleIdx="1" presStyleCnt="4"/>
      <dgm:spPr/>
    </dgm:pt>
    <dgm:pt modelId="{3613420D-B119-48F0-A1A1-87A96BA14B2F}" type="pres">
      <dgm:prSet presAssocID="{5B84999C-FAEE-418F-BC89-CE362139CB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4C800398-9C2A-432F-8D08-F25BC91CA416}" type="pres">
      <dgm:prSet presAssocID="{5B84999C-FAEE-418F-BC89-CE362139CBFE}" presName="spaceRect" presStyleCnt="0"/>
      <dgm:spPr/>
    </dgm:pt>
    <dgm:pt modelId="{B04E0EC6-10B3-4C39-8A4F-B94764CA62A3}" type="pres">
      <dgm:prSet presAssocID="{5B84999C-FAEE-418F-BC89-CE362139CBFE}" presName="textRect" presStyleLbl="revTx" presStyleIdx="1" presStyleCnt="4">
        <dgm:presLayoutVars>
          <dgm:chMax val="1"/>
          <dgm:chPref val="1"/>
        </dgm:presLayoutVars>
      </dgm:prSet>
      <dgm:spPr/>
    </dgm:pt>
    <dgm:pt modelId="{61E632FA-5314-454A-B5AB-9C415A131105}" type="pres">
      <dgm:prSet presAssocID="{C7D52454-2592-47A7-95AC-85672BD8AE3E}" presName="sibTrans" presStyleLbl="sibTrans2D1" presStyleIdx="0" presStyleCnt="0"/>
      <dgm:spPr/>
    </dgm:pt>
    <dgm:pt modelId="{220EF2AA-A779-4878-BE71-276CC8CBCDAB}" type="pres">
      <dgm:prSet presAssocID="{1F550C11-ADB4-43A2-9F29-8217E791BCB3}" presName="compNode" presStyleCnt="0"/>
      <dgm:spPr/>
    </dgm:pt>
    <dgm:pt modelId="{96077D11-F2D5-4DE0-AC7E-DE6B4C82D3CC}" type="pres">
      <dgm:prSet presAssocID="{1F550C11-ADB4-43A2-9F29-8217E791BCB3}" presName="iconBgRect" presStyleLbl="bgShp" presStyleIdx="2" presStyleCnt="4"/>
      <dgm:spPr/>
    </dgm:pt>
    <dgm:pt modelId="{B675D0ED-7A63-4C1F-A9AA-B5A88BE3BF7F}" type="pres">
      <dgm:prSet presAssocID="{1F550C11-ADB4-43A2-9F29-8217E791BC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6A92662-2BBF-4316-8805-E4901C44E8F5}" type="pres">
      <dgm:prSet presAssocID="{1F550C11-ADB4-43A2-9F29-8217E791BCB3}" presName="spaceRect" presStyleCnt="0"/>
      <dgm:spPr/>
    </dgm:pt>
    <dgm:pt modelId="{88BF5AE9-84D9-4C74-AC90-88AE51C90815}" type="pres">
      <dgm:prSet presAssocID="{1F550C11-ADB4-43A2-9F29-8217E791BCB3}" presName="textRect" presStyleLbl="revTx" presStyleIdx="2" presStyleCnt="4">
        <dgm:presLayoutVars>
          <dgm:chMax val="1"/>
          <dgm:chPref val="1"/>
        </dgm:presLayoutVars>
      </dgm:prSet>
      <dgm:spPr/>
    </dgm:pt>
    <dgm:pt modelId="{1A0C96D8-C501-44E6-9CFB-B5DDA0787EAC}" type="pres">
      <dgm:prSet presAssocID="{0CFA6BB4-67C2-4D22-9FC5-15FA80EFC4C8}" presName="sibTrans" presStyleLbl="sibTrans2D1" presStyleIdx="0" presStyleCnt="0"/>
      <dgm:spPr/>
    </dgm:pt>
    <dgm:pt modelId="{1B3729FF-9F4C-4A8C-A4EF-5B1C0E2C85BC}" type="pres">
      <dgm:prSet presAssocID="{B13038E4-D8B5-4FEC-9911-F81B2D7DE97A}" presName="compNode" presStyleCnt="0"/>
      <dgm:spPr/>
    </dgm:pt>
    <dgm:pt modelId="{FA6B97E5-895D-4A2E-AC54-2472D62A6CF4}" type="pres">
      <dgm:prSet presAssocID="{B13038E4-D8B5-4FEC-9911-F81B2D7DE97A}" presName="iconBgRect" presStyleLbl="bgShp" presStyleIdx="3" presStyleCnt="4"/>
      <dgm:spPr/>
    </dgm:pt>
    <dgm:pt modelId="{2E1D5425-2EA3-47D0-B182-5B52E2CD7791}" type="pres">
      <dgm:prSet presAssocID="{B13038E4-D8B5-4FEC-9911-F81B2D7DE9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D2B3F04-6181-439B-85CF-75DEDB934190}" type="pres">
      <dgm:prSet presAssocID="{B13038E4-D8B5-4FEC-9911-F81B2D7DE97A}" presName="spaceRect" presStyleCnt="0"/>
      <dgm:spPr/>
    </dgm:pt>
    <dgm:pt modelId="{28F4CA80-42A2-48A9-98EA-01A9CE3A514A}" type="pres">
      <dgm:prSet presAssocID="{B13038E4-D8B5-4FEC-9911-F81B2D7DE97A}" presName="textRect" presStyleLbl="revTx" presStyleIdx="3" presStyleCnt="4">
        <dgm:presLayoutVars>
          <dgm:chMax val="1"/>
          <dgm:chPref val="1"/>
        </dgm:presLayoutVars>
      </dgm:prSet>
      <dgm:spPr/>
    </dgm:pt>
  </dgm:ptLst>
  <dgm:cxnLst>
    <dgm:cxn modelId="{18884403-CC23-43EB-8967-1DF4F8E300F5}" type="presOf" srcId="{B13038E4-D8B5-4FEC-9911-F81B2D7DE97A}" destId="{28F4CA80-42A2-48A9-98EA-01A9CE3A514A}" srcOrd="0" destOrd="0" presId="urn:microsoft.com/office/officeart/2018/2/layout/IconCircleList"/>
    <dgm:cxn modelId="{064FD91E-C73E-454B-8E78-6B587082300B}" type="presOf" srcId="{1F550C11-ADB4-43A2-9F29-8217E791BCB3}" destId="{88BF5AE9-84D9-4C74-AC90-88AE51C90815}" srcOrd="0" destOrd="0" presId="urn:microsoft.com/office/officeart/2018/2/layout/IconCircleList"/>
    <dgm:cxn modelId="{84863433-A90B-4E11-A024-ABDC627A3191}" srcId="{11C145AE-0559-4A46-9329-289B98118407}" destId="{B13038E4-D8B5-4FEC-9911-F81B2D7DE97A}" srcOrd="3" destOrd="0" parTransId="{BED41976-699D-41FC-8E44-95A51E890261}" sibTransId="{E57B450C-49A5-470F-A8D7-2778929E7D1E}"/>
    <dgm:cxn modelId="{83669C4E-51CF-46C3-8533-2D302420BBBC}" type="presOf" srcId="{C7D52454-2592-47A7-95AC-85672BD8AE3E}" destId="{61E632FA-5314-454A-B5AB-9C415A131105}" srcOrd="0" destOrd="0" presId="urn:microsoft.com/office/officeart/2018/2/layout/IconCircleList"/>
    <dgm:cxn modelId="{6445C877-2F57-429B-9303-10FC81E114AF}" type="presOf" srcId="{0CFA6BB4-67C2-4D22-9FC5-15FA80EFC4C8}" destId="{1A0C96D8-C501-44E6-9CFB-B5DDA0787EAC}" srcOrd="0" destOrd="0" presId="urn:microsoft.com/office/officeart/2018/2/layout/IconCircleList"/>
    <dgm:cxn modelId="{54CDF796-3D41-410B-99B1-CBE9ED2AE1F4}" srcId="{11C145AE-0559-4A46-9329-289B98118407}" destId="{1F550C11-ADB4-43A2-9F29-8217E791BCB3}" srcOrd="2" destOrd="0" parTransId="{DE439C9F-7A4C-40FA-830D-80FA6B8F00DB}" sibTransId="{0CFA6BB4-67C2-4D22-9FC5-15FA80EFC4C8}"/>
    <dgm:cxn modelId="{E0C3E5AF-E2A2-48F5-B667-E04D0105A51D}" srcId="{11C145AE-0559-4A46-9329-289B98118407}" destId="{609A370D-3BC2-4CBC-A6E4-DC6B6748FF43}" srcOrd="0" destOrd="0" parTransId="{12179F04-1D9F-4C0A-B127-6ADC4B2EBE17}" sibTransId="{84F1F2C4-C887-4B99-8714-5C467EE13332}"/>
    <dgm:cxn modelId="{82D4F4B8-4C18-4BB1-953A-8EEF3F85AD26}" type="presOf" srcId="{609A370D-3BC2-4CBC-A6E4-DC6B6748FF43}" destId="{B9561E96-35BE-4245-9173-E23D72162C2C}" srcOrd="0" destOrd="0" presId="urn:microsoft.com/office/officeart/2018/2/layout/IconCircleList"/>
    <dgm:cxn modelId="{7C0196BA-496A-4BBF-8134-0F91B9C30420}" type="presOf" srcId="{5B84999C-FAEE-418F-BC89-CE362139CBFE}" destId="{B04E0EC6-10B3-4C39-8A4F-B94764CA62A3}" srcOrd="0" destOrd="0" presId="urn:microsoft.com/office/officeart/2018/2/layout/IconCircleList"/>
    <dgm:cxn modelId="{04335EC3-D54F-492D-B924-477CEC9255BB}" type="presOf" srcId="{11C145AE-0559-4A46-9329-289B98118407}" destId="{4BE8FB93-E5A5-421F-A8B6-623969563EB7}" srcOrd="0" destOrd="0" presId="urn:microsoft.com/office/officeart/2018/2/layout/IconCircleList"/>
    <dgm:cxn modelId="{D17A98E2-7568-433D-AB93-1ED6592C4BE1}" type="presOf" srcId="{84F1F2C4-C887-4B99-8714-5C467EE13332}" destId="{E74A50D2-66D7-4705-AF33-EF7BD0879E76}" srcOrd="0" destOrd="0" presId="urn:microsoft.com/office/officeart/2018/2/layout/IconCircleList"/>
    <dgm:cxn modelId="{1CCE3BF1-AEAF-4AB6-AE69-32CAAAB4648E}" srcId="{11C145AE-0559-4A46-9329-289B98118407}" destId="{5B84999C-FAEE-418F-BC89-CE362139CBFE}" srcOrd="1" destOrd="0" parTransId="{FE63A506-CE36-40B5-870A-39F49CF53C26}" sibTransId="{C7D52454-2592-47A7-95AC-85672BD8AE3E}"/>
    <dgm:cxn modelId="{5C0798D3-EB0E-4B50-B29F-1C1D9A357CAD}" type="presParOf" srcId="{4BE8FB93-E5A5-421F-A8B6-623969563EB7}" destId="{3EFAC8AC-4513-4515-A28C-A9B43068D429}" srcOrd="0" destOrd="0" presId="urn:microsoft.com/office/officeart/2018/2/layout/IconCircleList"/>
    <dgm:cxn modelId="{9C096AD7-BC41-44D0-895B-A532F4C477A7}" type="presParOf" srcId="{3EFAC8AC-4513-4515-A28C-A9B43068D429}" destId="{7A34F749-CEC9-4CC3-91B6-445954DA1B9E}" srcOrd="0" destOrd="0" presId="urn:microsoft.com/office/officeart/2018/2/layout/IconCircleList"/>
    <dgm:cxn modelId="{BB485F79-88D6-4E97-B021-6036804E5458}" type="presParOf" srcId="{7A34F749-CEC9-4CC3-91B6-445954DA1B9E}" destId="{55477AF7-59E1-4019-8C6D-4761F72CA2C1}" srcOrd="0" destOrd="0" presId="urn:microsoft.com/office/officeart/2018/2/layout/IconCircleList"/>
    <dgm:cxn modelId="{AE3DE4AA-C001-4486-A5D8-3E6152C27A97}" type="presParOf" srcId="{7A34F749-CEC9-4CC3-91B6-445954DA1B9E}" destId="{6C89F7DA-DB1B-40E5-A0DB-C26EEE85A60D}" srcOrd="1" destOrd="0" presId="urn:microsoft.com/office/officeart/2018/2/layout/IconCircleList"/>
    <dgm:cxn modelId="{5DDBCA20-DA7B-493B-8BF3-67C4FA28DB50}" type="presParOf" srcId="{7A34F749-CEC9-4CC3-91B6-445954DA1B9E}" destId="{20B42036-663B-43A3-8D97-BB2141D687E3}" srcOrd="2" destOrd="0" presId="urn:microsoft.com/office/officeart/2018/2/layout/IconCircleList"/>
    <dgm:cxn modelId="{79C3BF35-520F-4CFF-AD67-F4D3632D5562}" type="presParOf" srcId="{7A34F749-CEC9-4CC3-91B6-445954DA1B9E}" destId="{B9561E96-35BE-4245-9173-E23D72162C2C}" srcOrd="3" destOrd="0" presId="urn:microsoft.com/office/officeart/2018/2/layout/IconCircleList"/>
    <dgm:cxn modelId="{CF98185F-A685-4D16-A239-116A8CE4D71B}" type="presParOf" srcId="{3EFAC8AC-4513-4515-A28C-A9B43068D429}" destId="{E74A50D2-66D7-4705-AF33-EF7BD0879E76}" srcOrd="1" destOrd="0" presId="urn:microsoft.com/office/officeart/2018/2/layout/IconCircleList"/>
    <dgm:cxn modelId="{C6F02124-E977-481E-B6FF-7E00A014EDA2}" type="presParOf" srcId="{3EFAC8AC-4513-4515-A28C-A9B43068D429}" destId="{A4387ECA-C475-49CE-AB12-DFD7FD65D2EF}" srcOrd="2" destOrd="0" presId="urn:microsoft.com/office/officeart/2018/2/layout/IconCircleList"/>
    <dgm:cxn modelId="{90F1CD7A-34D2-498B-A40D-5B97D27B4440}" type="presParOf" srcId="{A4387ECA-C475-49CE-AB12-DFD7FD65D2EF}" destId="{BFF43E0D-86F9-4196-A66C-DC6E32863997}" srcOrd="0" destOrd="0" presId="urn:microsoft.com/office/officeart/2018/2/layout/IconCircleList"/>
    <dgm:cxn modelId="{9DB8DAFD-342C-45EC-B6D3-D174C6972D5A}" type="presParOf" srcId="{A4387ECA-C475-49CE-AB12-DFD7FD65D2EF}" destId="{3613420D-B119-48F0-A1A1-87A96BA14B2F}" srcOrd="1" destOrd="0" presId="urn:microsoft.com/office/officeart/2018/2/layout/IconCircleList"/>
    <dgm:cxn modelId="{E980DB95-FFFF-4FEB-AF13-DC3F036BB93B}" type="presParOf" srcId="{A4387ECA-C475-49CE-AB12-DFD7FD65D2EF}" destId="{4C800398-9C2A-432F-8D08-F25BC91CA416}" srcOrd="2" destOrd="0" presId="urn:microsoft.com/office/officeart/2018/2/layout/IconCircleList"/>
    <dgm:cxn modelId="{98867B8B-7195-48B8-8F59-0842E2E57D7F}" type="presParOf" srcId="{A4387ECA-C475-49CE-AB12-DFD7FD65D2EF}" destId="{B04E0EC6-10B3-4C39-8A4F-B94764CA62A3}" srcOrd="3" destOrd="0" presId="urn:microsoft.com/office/officeart/2018/2/layout/IconCircleList"/>
    <dgm:cxn modelId="{1B8BB702-95AC-43D1-A0E4-8429212AA326}" type="presParOf" srcId="{3EFAC8AC-4513-4515-A28C-A9B43068D429}" destId="{61E632FA-5314-454A-B5AB-9C415A131105}" srcOrd="3" destOrd="0" presId="urn:microsoft.com/office/officeart/2018/2/layout/IconCircleList"/>
    <dgm:cxn modelId="{D87FF3D2-343F-4B39-880D-155164B7CA47}" type="presParOf" srcId="{3EFAC8AC-4513-4515-A28C-A9B43068D429}" destId="{220EF2AA-A779-4878-BE71-276CC8CBCDAB}" srcOrd="4" destOrd="0" presId="urn:microsoft.com/office/officeart/2018/2/layout/IconCircleList"/>
    <dgm:cxn modelId="{463BD054-0FB2-44ED-A0F5-033887158F51}" type="presParOf" srcId="{220EF2AA-A779-4878-BE71-276CC8CBCDAB}" destId="{96077D11-F2D5-4DE0-AC7E-DE6B4C82D3CC}" srcOrd="0" destOrd="0" presId="urn:microsoft.com/office/officeart/2018/2/layout/IconCircleList"/>
    <dgm:cxn modelId="{EB8BE585-16C3-4A43-A699-6240DC4A5693}" type="presParOf" srcId="{220EF2AA-A779-4878-BE71-276CC8CBCDAB}" destId="{B675D0ED-7A63-4C1F-A9AA-B5A88BE3BF7F}" srcOrd="1" destOrd="0" presId="urn:microsoft.com/office/officeart/2018/2/layout/IconCircleList"/>
    <dgm:cxn modelId="{9F001E79-F3CE-41FF-AEE9-1394A620AF86}" type="presParOf" srcId="{220EF2AA-A779-4878-BE71-276CC8CBCDAB}" destId="{F6A92662-2BBF-4316-8805-E4901C44E8F5}" srcOrd="2" destOrd="0" presId="urn:microsoft.com/office/officeart/2018/2/layout/IconCircleList"/>
    <dgm:cxn modelId="{AB218D45-E609-42CF-B201-FF57135F2508}" type="presParOf" srcId="{220EF2AA-A779-4878-BE71-276CC8CBCDAB}" destId="{88BF5AE9-84D9-4C74-AC90-88AE51C90815}" srcOrd="3" destOrd="0" presId="urn:microsoft.com/office/officeart/2018/2/layout/IconCircleList"/>
    <dgm:cxn modelId="{3A6FFB97-E818-48D7-896C-BB6F5DB7EE78}" type="presParOf" srcId="{3EFAC8AC-4513-4515-A28C-A9B43068D429}" destId="{1A0C96D8-C501-44E6-9CFB-B5DDA0787EAC}" srcOrd="5" destOrd="0" presId="urn:microsoft.com/office/officeart/2018/2/layout/IconCircleList"/>
    <dgm:cxn modelId="{023F65A4-F320-4054-B206-211D66231586}" type="presParOf" srcId="{3EFAC8AC-4513-4515-A28C-A9B43068D429}" destId="{1B3729FF-9F4C-4A8C-A4EF-5B1C0E2C85BC}" srcOrd="6" destOrd="0" presId="urn:microsoft.com/office/officeart/2018/2/layout/IconCircleList"/>
    <dgm:cxn modelId="{21311C4C-9421-4C2C-B6E3-AC10C5A23840}" type="presParOf" srcId="{1B3729FF-9F4C-4A8C-A4EF-5B1C0E2C85BC}" destId="{FA6B97E5-895D-4A2E-AC54-2472D62A6CF4}" srcOrd="0" destOrd="0" presId="urn:microsoft.com/office/officeart/2018/2/layout/IconCircleList"/>
    <dgm:cxn modelId="{B7C5B060-905A-4C21-B1F6-E91198B3C054}" type="presParOf" srcId="{1B3729FF-9F4C-4A8C-A4EF-5B1C0E2C85BC}" destId="{2E1D5425-2EA3-47D0-B182-5B52E2CD7791}" srcOrd="1" destOrd="0" presId="urn:microsoft.com/office/officeart/2018/2/layout/IconCircleList"/>
    <dgm:cxn modelId="{BFA0B0E4-4EC1-49CF-978B-C05C05E3E193}" type="presParOf" srcId="{1B3729FF-9F4C-4A8C-A4EF-5B1C0E2C85BC}" destId="{CD2B3F04-6181-439B-85CF-75DEDB934190}" srcOrd="2" destOrd="0" presId="urn:microsoft.com/office/officeart/2018/2/layout/IconCircleList"/>
    <dgm:cxn modelId="{F9796E46-3577-4C42-A3AA-E041E4746D7A}" type="presParOf" srcId="{1B3729FF-9F4C-4A8C-A4EF-5B1C0E2C85BC}" destId="{28F4CA80-42A2-48A9-98EA-01A9CE3A514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69977-2E8D-4D7C-BD52-5A3BE170958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17CA138-5A49-4AD9-B33D-DE24536892BE}">
      <dgm:prSet/>
      <dgm:spPr/>
      <dgm:t>
        <a:bodyPr/>
        <a:lstStyle/>
        <a:p>
          <a:r>
            <a:rPr lang="en-US"/>
            <a:t>Introduction</a:t>
          </a:r>
        </a:p>
      </dgm:t>
    </dgm:pt>
    <dgm:pt modelId="{6318C679-AF26-46E6-9CFB-D838B7F65319}" type="parTrans" cxnId="{5245D367-9A6E-443B-B6BA-B37849BAC28A}">
      <dgm:prSet/>
      <dgm:spPr/>
      <dgm:t>
        <a:bodyPr/>
        <a:lstStyle/>
        <a:p>
          <a:endParaRPr lang="en-US"/>
        </a:p>
      </dgm:t>
    </dgm:pt>
    <dgm:pt modelId="{F86D09E8-5AC8-4A9C-9CC9-E200C1812397}" type="sibTrans" cxnId="{5245D367-9A6E-443B-B6BA-B37849BAC28A}">
      <dgm:prSet/>
      <dgm:spPr/>
      <dgm:t>
        <a:bodyPr/>
        <a:lstStyle/>
        <a:p>
          <a:endParaRPr lang="en-US"/>
        </a:p>
      </dgm:t>
    </dgm:pt>
    <dgm:pt modelId="{EAA7448D-78FC-4031-AF9C-2BBE7606C2B0}">
      <dgm:prSet/>
      <dgm:spPr/>
      <dgm:t>
        <a:bodyPr/>
        <a:lstStyle/>
        <a:p>
          <a:r>
            <a:rPr lang="en-US" b="1" dirty="0"/>
            <a:t>CBT/Activity</a:t>
          </a:r>
          <a:r>
            <a:rPr lang="en-US" dirty="0"/>
            <a:t>: Identifying Scams</a:t>
          </a:r>
        </a:p>
      </dgm:t>
    </dgm:pt>
    <dgm:pt modelId="{41AE4C35-8E41-449B-956C-40187465A377}" type="parTrans" cxnId="{8C53C806-A31D-4410-97A8-F3C4A06FCB9E}">
      <dgm:prSet/>
      <dgm:spPr/>
      <dgm:t>
        <a:bodyPr/>
        <a:lstStyle/>
        <a:p>
          <a:endParaRPr lang="en-US"/>
        </a:p>
      </dgm:t>
    </dgm:pt>
    <dgm:pt modelId="{804EC3CF-D0D8-4C1F-8B52-6B66EE9912A1}" type="sibTrans" cxnId="{8C53C806-A31D-4410-97A8-F3C4A06FCB9E}">
      <dgm:prSet/>
      <dgm:spPr/>
      <dgm:t>
        <a:bodyPr/>
        <a:lstStyle/>
        <a:p>
          <a:endParaRPr lang="en-US"/>
        </a:p>
      </dgm:t>
    </dgm:pt>
    <dgm:pt modelId="{C514CDA8-1EF8-432F-8DC5-606640747AC1}">
      <dgm:prSet/>
      <dgm:spPr/>
      <dgm:t>
        <a:bodyPr/>
        <a:lstStyle/>
        <a:p>
          <a:r>
            <a:rPr lang="en-US" b="1" dirty="0"/>
            <a:t>QRG</a:t>
          </a:r>
          <a:r>
            <a:rPr lang="en-US" dirty="0"/>
            <a:t>: Most Common Scams</a:t>
          </a:r>
        </a:p>
      </dgm:t>
    </dgm:pt>
    <dgm:pt modelId="{AAB51B1A-57F7-46E8-B8AB-1DD5417AD473}" type="parTrans" cxnId="{0B4D0335-B834-4C07-B76F-65444AF5A2C5}">
      <dgm:prSet/>
      <dgm:spPr/>
      <dgm:t>
        <a:bodyPr/>
        <a:lstStyle/>
        <a:p>
          <a:endParaRPr lang="en-US"/>
        </a:p>
      </dgm:t>
    </dgm:pt>
    <dgm:pt modelId="{3FFC0A0F-444D-4293-B713-FD02B906FA5E}" type="sibTrans" cxnId="{0B4D0335-B834-4C07-B76F-65444AF5A2C5}">
      <dgm:prSet/>
      <dgm:spPr/>
      <dgm:t>
        <a:bodyPr/>
        <a:lstStyle/>
        <a:p>
          <a:endParaRPr lang="en-US"/>
        </a:p>
      </dgm:t>
    </dgm:pt>
    <dgm:pt modelId="{A66B3C40-4000-4DC1-BD3C-A14D40BB66BD}">
      <dgm:prSet/>
      <dgm:spPr>
        <a:solidFill>
          <a:schemeClr val="accent3"/>
        </a:solidFill>
      </dgm:spPr>
      <dgm:t>
        <a:bodyPr/>
        <a:lstStyle/>
        <a:p>
          <a:r>
            <a:rPr lang="en-US" b="1" dirty="0"/>
            <a:t>CBT/Activity</a:t>
          </a:r>
          <a:r>
            <a:rPr lang="en-US" dirty="0"/>
            <a:t>: Communicating with Law Enforcement</a:t>
          </a:r>
        </a:p>
      </dgm:t>
    </dgm:pt>
    <dgm:pt modelId="{64DE2F56-3E93-4568-ACAD-114873C069B3}" type="parTrans" cxnId="{BC47D654-74A2-4C51-BA4B-EB4176C79597}">
      <dgm:prSet/>
      <dgm:spPr/>
      <dgm:t>
        <a:bodyPr/>
        <a:lstStyle/>
        <a:p>
          <a:endParaRPr lang="en-US"/>
        </a:p>
      </dgm:t>
    </dgm:pt>
    <dgm:pt modelId="{0C74E276-199C-4A39-A9D8-617DD2454F22}" type="sibTrans" cxnId="{BC47D654-74A2-4C51-BA4B-EB4176C79597}">
      <dgm:prSet/>
      <dgm:spPr/>
      <dgm:t>
        <a:bodyPr/>
        <a:lstStyle/>
        <a:p>
          <a:endParaRPr lang="en-US"/>
        </a:p>
      </dgm:t>
    </dgm:pt>
    <dgm:pt modelId="{693A0AD9-CACD-4DA5-B68D-F055A3958DFC}">
      <dgm:prSet/>
      <dgm:spPr>
        <a:solidFill>
          <a:schemeClr val="accent4"/>
        </a:solidFill>
      </dgm:spPr>
      <dgm:t>
        <a:bodyPr/>
        <a:lstStyle/>
        <a:p>
          <a:r>
            <a:rPr lang="en-US" b="1" dirty="0"/>
            <a:t>QRG</a:t>
          </a:r>
          <a:r>
            <a:rPr lang="en-US" dirty="0"/>
            <a:t>: How to Respond if an Officer Requests a Video</a:t>
          </a:r>
        </a:p>
      </dgm:t>
    </dgm:pt>
    <dgm:pt modelId="{E61D1E79-16F0-4B3A-B125-EC8746C0B0E2}" type="parTrans" cxnId="{063E0CC8-665C-4745-9124-5CA5070B6886}">
      <dgm:prSet/>
      <dgm:spPr/>
      <dgm:t>
        <a:bodyPr/>
        <a:lstStyle/>
        <a:p>
          <a:endParaRPr lang="en-US"/>
        </a:p>
      </dgm:t>
    </dgm:pt>
    <dgm:pt modelId="{1BD95807-ACF1-43F3-A657-DC1558D87F3F}" type="sibTrans" cxnId="{063E0CC8-665C-4745-9124-5CA5070B6886}">
      <dgm:prSet/>
      <dgm:spPr/>
      <dgm:t>
        <a:bodyPr/>
        <a:lstStyle/>
        <a:p>
          <a:endParaRPr lang="en-US"/>
        </a:p>
      </dgm:t>
    </dgm:pt>
    <dgm:pt modelId="{8DB19519-2D56-4FC3-BA8C-A851B59904B5}">
      <dgm:prSet/>
      <dgm:spPr>
        <a:solidFill>
          <a:schemeClr val="accent3"/>
        </a:solidFill>
      </dgm:spPr>
      <dgm:t>
        <a:bodyPr/>
        <a:lstStyle/>
        <a:p>
          <a:r>
            <a:rPr lang="en-US" b="1" dirty="0"/>
            <a:t>CBT</a:t>
          </a:r>
          <a:r>
            <a:rPr lang="en-US" dirty="0"/>
            <a:t>: End of Day Procedures and Best Practices</a:t>
          </a:r>
        </a:p>
      </dgm:t>
    </dgm:pt>
    <dgm:pt modelId="{DDF97F34-E181-451C-B75E-64C18FAA88D3}" type="parTrans" cxnId="{239B1ED0-03D5-4B68-A261-8D636A0CF1A9}">
      <dgm:prSet/>
      <dgm:spPr/>
      <dgm:t>
        <a:bodyPr/>
        <a:lstStyle/>
        <a:p>
          <a:endParaRPr lang="en-US"/>
        </a:p>
      </dgm:t>
    </dgm:pt>
    <dgm:pt modelId="{F26FCDDD-76DB-4508-9323-5FEFAF3C03D5}" type="sibTrans" cxnId="{239B1ED0-03D5-4B68-A261-8D636A0CF1A9}">
      <dgm:prSet/>
      <dgm:spPr/>
      <dgm:t>
        <a:bodyPr/>
        <a:lstStyle/>
        <a:p>
          <a:endParaRPr lang="en-US"/>
        </a:p>
      </dgm:t>
    </dgm:pt>
    <dgm:pt modelId="{DC25E4FE-0C95-4F6C-8A16-E3F02257DC5B}">
      <dgm:prSet/>
      <dgm:spPr>
        <a:solidFill>
          <a:schemeClr val="accent4"/>
        </a:solidFill>
      </dgm:spPr>
      <dgm:t>
        <a:bodyPr/>
        <a:lstStyle/>
        <a:p>
          <a:r>
            <a:rPr lang="en-US" b="1"/>
            <a:t>QRG</a:t>
          </a:r>
          <a:r>
            <a:rPr lang="en-US"/>
            <a:t>: EOD Checklist</a:t>
          </a:r>
        </a:p>
      </dgm:t>
    </dgm:pt>
    <dgm:pt modelId="{E4BAA8A8-EA99-4957-9ACA-2C66F4FD8658}" type="parTrans" cxnId="{307E454C-DF16-4D0B-A7B9-7DDC5C511297}">
      <dgm:prSet/>
      <dgm:spPr/>
      <dgm:t>
        <a:bodyPr/>
        <a:lstStyle/>
        <a:p>
          <a:endParaRPr lang="en-US"/>
        </a:p>
      </dgm:t>
    </dgm:pt>
    <dgm:pt modelId="{68BDB675-DE3D-4F05-8F00-3270522D9213}" type="sibTrans" cxnId="{307E454C-DF16-4D0B-A7B9-7DDC5C511297}">
      <dgm:prSet/>
      <dgm:spPr/>
      <dgm:t>
        <a:bodyPr/>
        <a:lstStyle/>
        <a:p>
          <a:endParaRPr lang="en-US"/>
        </a:p>
      </dgm:t>
    </dgm:pt>
    <dgm:pt modelId="{541880E6-B00C-490E-9484-8A83E0204CF3}">
      <dgm:prSet/>
      <dgm:spPr>
        <a:solidFill>
          <a:schemeClr val="accent2"/>
        </a:solidFill>
      </dgm:spPr>
      <dgm:t>
        <a:bodyPr/>
        <a:lstStyle/>
        <a:p>
          <a:r>
            <a:rPr lang="en-US"/>
            <a:t>Final Assessment</a:t>
          </a:r>
        </a:p>
      </dgm:t>
    </dgm:pt>
    <dgm:pt modelId="{B7803044-16E9-4D72-BB94-B8836E6BC9FE}" type="parTrans" cxnId="{3C1307A0-9DD2-4EAD-8FB9-02AF32648A09}">
      <dgm:prSet/>
      <dgm:spPr/>
      <dgm:t>
        <a:bodyPr/>
        <a:lstStyle/>
        <a:p>
          <a:endParaRPr lang="en-US"/>
        </a:p>
      </dgm:t>
    </dgm:pt>
    <dgm:pt modelId="{5B71F7D4-ECBC-4141-B089-71104EF16731}" type="sibTrans" cxnId="{3C1307A0-9DD2-4EAD-8FB9-02AF32648A09}">
      <dgm:prSet/>
      <dgm:spPr/>
      <dgm:t>
        <a:bodyPr/>
        <a:lstStyle/>
        <a:p>
          <a:endParaRPr lang="en-US"/>
        </a:p>
      </dgm:t>
    </dgm:pt>
    <dgm:pt modelId="{3D18DEE8-AF8B-4F48-91C2-587D75139CDB}" type="pres">
      <dgm:prSet presAssocID="{8DF69977-2E8D-4D7C-BD52-5A3BE1709588}" presName="Name0" presStyleCnt="0">
        <dgm:presLayoutVars>
          <dgm:dir/>
          <dgm:resizeHandles val="exact"/>
        </dgm:presLayoutVars>
      </dgm:prSet>
      <dgm:spPr/>
    </dgm:pt>
    <dgm:pt modelId="{22C55209-7709-4A09-A86F-83A9CD64C8EF}" type="pres">
      <dgm:prSet presAssocID="{217CA138-5A49-4AD9-B33D-DE24536892BE}" presName="node" presStyleLbl="node1" presStyleIdx="0" presStyleCnt="8">
        <dgm:presLayoutVars>
          <dgm:bulletEnabled val="1"/>
        </dgm:presLayoutVars>
      </dgm:prSet>
      <dgm:spPr/>
    </dgm:pt>
    <dgm:pt modelId="{AF1A4331-1883-4A75-9793-B1702D602F3C}" type="pres">
      <dgm:prSet presAssocID="{F86D09E8-5AC8-4A9C-9CC9-E200C1812397}" presName="sibTrans" presStyleLbl="sibTrans1D1" presStyleIdx="0" presStyleCnt="7"/>
      <dgm:spPr/>
    </dgm:pt>
    <dgm:pt modelId="{CBDF3C29-2DBF-4462-B366-2CD89BFDD841}" type="pres">
      <dgm:prSet presAssocID="{F86D09E8-5AC8-4A9C-9CC9-E200C1812397}" presName="connectorText" presStyleLbl="sibTrans1D1" presStyleIdx="0" presStyleCnt="7"/>
      <dgm:spPr/>
    </dgm:pt>
    <dgm:pt modelId="{53C4F566-2223-478B-86FD-5CA0157BB5A8}" type="pres">
      <dgm:prSet presAssocID="{EAA7448D-78FC-4031-AF9C-2BBE7606C2B0}" presName="node" presStyleLbl="node1" presStyleIdx="1" presStyleCnt="8">
        <dgm:presLayoutVars>
          <dgm:bulletEnabled val="1"/>
        </dgm:presLayoutVars>
      </dgm:prSet>
      <dgm:spPr/>
    </dgm:pt>
    <dgm:pt modelId="{DA31F06B-2EB4-45E5-ACFE-55E98159928A}" type="pres">
      <dgm:prSet presAssocID="{804EC3CF-D0D8-4C1F-8B52-6B66EE9912A1}" presName="sibTrans" presStyleLbl="sibTrans1D1" presStyleIdx="1" presStyleCnt="7"/>
      <dgm:spPr/>
    </dgm:pt>
    <dgm:pt modelId="{4FEAA812-FA9E-4DBF-BADF-97E3C122D519}" type="pres">
      <dgm:prSet presAssocID="{804EC3CF-D0D8-4C1F-8B52-6B66EE9912A1}" presName="connectorText" presStyleLbl="sibTrans1D1" presStyleIdx="1" presStyleCnt="7"/>
      <dgm:spPr/>
    </dgm:pt>
    <dgm:pt modelId="{7EA2028C-2203-47C2-9B1C-76EDBA8D6E0B}" type="pres">
      <dgm:prSet presAssocID="{C514CDA8-1EF8-432F-8DC5-606640747AC1}" presName="node" presStyleLbl="node1" presStyleIdx="2" presStyleCnt="8">
        <dgm:presLayoutVars>
          <dgm:bulletEnabled val="1"/>
        </dgm:presLayoutVars>
      </dgm:prSet>
      <dgm:spPr/>
    </dgm:pt>
    <dgm:pt modelId="{975A39E7-6BC6-4AC0-B8E7-746759C45B7C}" type="pres">
      <dgm:prSet presAssocID="{3FFC0A0F-444D-4293-B713-FD02B906FA5E}" presName="sibTrans" presStyleLbl="sibTrans1D1" presStyleIdx="2" presStyleCnt="7"/>
      <dgm:spPr/>
    </dgm:pt>
    <dgm:pt modelId="{B0745DE8-E841-4AAC-A798-37C3C21D04D6}" type="pres">
      <dgm:prSet presAssocID="{3FFC0A0F-444D-4293-B713-FD02B906FA5E}" presName="connectorText" presStyleLbl="sibTrans1D1" presStyleIdx="2" presStyleCnt="7"/>
      <dgm:spPr/>
    </dgm:pt>
    <dgm:pt modelId="{754170A6-61D5-4CFA-8155-6E4A889B4886}" type="pres">
      <dgm:prSet presAssocID="{A66B3C40-4000-4DC1-BD3C-A14D40BB66BD}" presName="node" presStyleLbl="node1" presStyleIdx="3" presStyleCnt="8">
        <dgm:presLayoutVars>
          <dgm:bulletEnabled val="1"/>
        </dgm:presLayoutVars>
      </dgm:prSet>
      <dgm:spPr/>
    </dgm:pt>
    <dgm:pt modelId="{06952083-4FFD-4DAA-9D40-7A699C596405}" type="pres">
      <dgm:prSet presAssocID="{0C74E276-199C-4A39-A9D8-617DD2454F22}" presName="sibTrans" presStyleLbl="sibTrans1D1" presStyleIdx="3" presStyleCnt="7"/>
      <dgm:spPr/>
    </dgm:pt>
    <dgm:pt modelId="{1AC10970-304E-4A49-99A6-F5294FF10F3C}" type="pres">
      <dgm:prSet presAssocID="{0C74E276-199C-4A39-A9D8-617DD2454F22}" presName="connectorText" presStyleLbl="sibTrans1D1" presStyleIdx="3" presStyleCnt="7"/>
      <dgm:spPr/>
    </dgm:pt>
    <dgm:pt modelId="{CE067B17-25BA-49B8-980B-9C7DB1C30E21}" type="pres">
      <dgm:prSet presAssocID="{693A0AD9-CACD-4DA5-B68D-F055A3958DFC}" presName="node" presStyleLbl="node1" presStyleIdx="4" presStyleCnt="8">
        <dgm:presLayoutVars>
          <dgm:bulletEnabled val="1"/>
        </dgm:presLayoutVars>
      </dgm:prSet>
      <dgm:spPr/>
    </dgm:pt>
    <dgm:pt modelId="{F539DA8A-18A6-4A9B-9D1A-8BD3A3AA5040}" type="pres">
      <dgm:prSet presAssocID="{1BD95807-ACF1-43F3-A657-DC1558D87F3F}" presName="sibTrans" presStyleLbl="sibTrans1D1" presStyleIdx="4" presStyleCnt="7"/>
      <dgm:spPr/>
    </dgm:pt>
    <dgm:pt modelId="{046088CB-C8FC-4145-A320-B822AAEDA9DB}" type="pres">
      <dgm:prSet presAssocID="{1BD95807-ACF1-43F3-A657-DC1558D87F3F}" presName="connectorText" presStyleLbl="sibTrans1D1" presStyleIdx="4" presStyleCnt="7"/>
      <dgm:spPr/>
    </dgm:pt>
    <dgm:pt modelId="{87E08B49-9122-4E86-BFA9-FD3D11D2349D}" type="pres">
      <dgm:prSet presAssocID="{8DB19519-2D56-4FC3-BA8C-A851B59904B5}" presName="node" presStyleLbl="node1" presStyleIdx="5" presStyleCnt="8">
        <dgm:presLayoutVars>
          <dgm:bulletEnabled val="1"/>
        </dgm:presLayoutVars>
      </dgm:prSet>
      <dgm:spPr/>
    </dgm:pt>
    <dgm:pt modelId="{FABAE1DE-A2E6-45AA-9C84-7DF8C87552D4}" type="pres">
      <dgm:prSet presAssocID="{F26FCDDD-76DB-4508-9323-5FEFAF3C03D5}" presName="sibTrans" presStyleLbl="sibTrans1D1" presStyleIdx="5" presStyleCnt="7"/>
      <dgm:spPr/>
    </dgm:pt>
    <dgm:pt modelId="{ABD432F2-84A8-4361-A496-CEC0AC826E0A}" type="pres">
      <dgm:prSet presAssocID="{F26FCDDD-76DB-4508-9323-5FEFAF3C03D5}" presName="connectorText" presStyleLbl="sibTrans1D1" presStyleIdx="5" presStyleCnt="7"/>
      <dgm:spPr/>
    </dgm:pt>
    <dgm:pt modelId="{F74F707A-5E31-4E95-819B-7A93004A33F8}" type="pres">
      <dgm:prSet presAssocID="{DC25E4FE-0C95-4F6C-8A16-E3F02257DC5B}" presName="node" presStyleLbl="node1" presStyleIdx="6" presStyleCnt="8">
        <dgm:presLayoutVars>
          <dgm:bulletEnabled val="1"/>
        </dgm:presLayoutVars>
      </dgm:prSet>
      <dgm:spPr/>
    </dgm:pt>
    <dgm:pt modelId="{5A515E8D-E449-4744-9EA1-6A755DE295C7}" type="pres">
      <dgm:prSet presAssocID="{68BDB675-DE3D-4F05-8F00-3270522D9213}" presName="sibTrans" presStyleLbl="sibTrans1D1" presStyleIdx="6" presStyleCnt="7"/>
      <dgm:spPr/>
    </dgm:pt>
    <dgm:pt modelId="{01AE0C37-A9A4-4B6A-8EDA-0E3A0B48D618}" type="pres">
      <dgm:prSet presAssocID="{68BDB675-DE3D-4F05-8F00-3270522D9213}" presName="connectorText" presStyleLbl="sibTrans1D1" presStyleIdx="6" presStyleCnt="7"/>
      <dgm:spPr/>
    </dgm:pt>
    <dgm:pt modelId="{3D5D8F68-2BD4-4D61-9E8B-B7218A26F74A}" type="pres">
      <dgm:prSet presAssocID="{541880E6-B00C-490E-9484-8A83E0204CF3}" presName="node" presStyleLbl="node1" presStyleIdx="7" presStyleCnt="8">
        <dgm:presLayoutVars>
          <dgm:bulletEnabled val="1"/>
        </dgm:presLayoutVars>
      </dgm:prSet>
      <dgm:spPr/>
    </dgm:pt>
  </dgm:ptLst>
  <dgm:cxnLst>
    <dgm:cxn modelId="{8C53C806-A31D-4410-97A8-F3C4A06FCB9E}" srcId="{8DF69977-2E8D-4D7C-BD52-5A3BE1709588}" destId="{EAA7448D-78FC-4031-AF9C-2BBE7606C2B0}" srcOrd="1" destOrd="0" parTransId="{41AE4C35-8E41-449B-956C-40187465A377}" sibTransId="{804EC3CF-D0D8-4C1F-8B52-6B66EE9912A1}"/>
    <dgm:cxn modelId="{6D462908-2A37-4E1F-969D-497C6A8F93E4}" type="presOf" srcId="{EAA7448D-78FC-4031-AF9C-2BBE7606C2B0}" destId="{53C4F566-2223-478B-86FD-5CA0157BB5A8}" srcOrd="0" destOrd="0" presId="urn:microsoft.com/office/officeart/2016/7/layout/RepeatingBendingProcessNew"/>
    <dgm:cxn modelId="{CAADA909-1768-4F40-9764-517CB51C2CA5}" type="presOf" srcId="{68BDB675-DE3D-4F05-8F00-3270522D9213}" destId="{01AE0C37-A9A4-4B6A-8EDA-0E3A0B48D618}" srcOrd="1" destOrd="0" presId="urn:microsoft.com/office/officeart/2016/7/layout/RepeatingBendingProcessNew"/>
    <dgm:cxn modelId="{6FBD0017-918E-45FA-A0B2-06606FAD8DDB}" type="presOf" srcId="{541880E6-B00C-490E-9484-8A83E0204CF3}" destId="{3D5D8F68-2BD4-4D61-9E8B-B7218A26F74A}" srcOrd="0" destOrd="0" presId="urn:microsoft.com/office/officeart/2016/7/layout/RepeatingBendingProcessNew"/>
    <dgm:cxn modelId="{AC71031F-260D-4D51-BF35-65254CFD1934}" type="presOf" srcId="{804EC3CF-D0D8-4C1F-8B52-6B66EE9912A1}" destId="{DA31F06B-2EB4-45E5-ACFE-55E98159928A}" srcOrd="0" destOrd="0" presId="urn:microsoft.com/office/officeart/2016/7/layout/RepeatingBendingProcessNew"/>
    <dgm:cxn modelId="{1A3E2F24-3764-4881-B60D-15F2E949AAD0}" type="presOf" srcId="{217CA138-5A49-4AD9-B33D-DE24536892BE}" destId="{22C55209-7709-4A09-A86F-83A9CD64C8EF}" srcOrd="0" destOrd="0" presId="urn:microsoft.com/office/officeart/2016/7/layout/RepeatingBendingProcessNew"/>
    <dgm:cxn modelId="{2CB3AB24-1261-4E1A-8558-242BDBB61622}" type="presOf" srcId="{A66B3C40-4000-4DC1-BD3C-A14D40BB66BD}" destId="{754170A6-61D5-4CFA-8155-6E4A889B4886}" srcOrd="0" destOrd="0" presId="urn:microsoft.com/office/officeart/2016/7/layout/RepeatingBendingProcessNew"/>
    <dgm:cxn modelId="{B2495D28-7E1B-4F0E-BA68-84BD6FC73A0C}" type="presOf" srcId="{F86D09E8-5AC8-4A9C-9CC9-E200C1812397}" destId="{CBDF3C29-2DBF-4462-B366-2CD89BFDD841}" srcOrd="1" destOrd="0" presId="urn:microsoft.com/office/officeart/2016/7/layout/RepeatingBendingProcessNew"/>
    <dgm:cxn modelId="{944FF929-B400-4074-8B42-B3EACB563ADA}" type="presOf" srcId="{1BD95807-ACF1-43F3-A657-DC1558D87F3F}" destId="{046088CB-C8FC-4145-A320-B822AAEDA9DB}" srcOrd="1" destOrd="0" presId="urn:microsoft.com/office/officeart/2016/7/layout/RepeatingBendingProcessNew"/>
    <dgm:cxn modelId="{0B4D0335-B834-4C07-B76F-65444AF5A2C5}" srcId="{8DF69977-2E8D-4D7C-BD52-5A3BE1709588}" destId="{C514CDA8-1EF8-432F-8DC5-606640747AC1}" srcOrd="2" destOrd="0" parTransId="{AAB51B1A-57F7-46E8-B8AB-1DD5417AD473}" sibTransId="{3FFC0A0F-444D-4293-B713-FD02B906FA5E}"/>
    <dgm:cxn modelId="{BCC4F13C-5C18-473B-8C92-F90E82FBC9C3}" type="presOf" srcId="{F26FCDDD-76DB-4508-9323-5FEFAF3C03D5}" destId="{FABAE1DE-A2E6-45AA-9C84-7DF8C87552D4}" srcOrd="0" destOrd="0" presId="urn:microsoft.com/office/officeart/2016/7/layout/RepeatingBendingProcessNew"/>
    <dgm:cxn modelId="{1618103F-0920-4050-AEC5-5FCF5752F673}" type="presOf" srcId="{0C74E276-199C-4A39-A9D8-617DD2454F22}" destId="{06952083-4FFD-4DAA-9D40-7A699C596405}" srcOrd="0" destOrd="0" presId="urn:microsoft.com/office/officeart/2016/7/layout/RepeatingBendingProcessNew"/>
    <dgm:cxn modelId="{5245D367-9A6E-443B-B6BA-B37849BAC28A}" srcId="{8DF69977-2E8D-4D7C-BD52-5A3BE1709588}" destId="{217CA138-5A49-4AD9-B33D-DE24536892BE}" srcOrd="0" destOrd="0" parTransId="{6318C679-AF26-46E6-9CFB-D838B7F65319}" sibTransId="{F86D09E8-5AC8-4A9C-9CC9-E200C1812397}"/>
    <dgm:cxn modelId="{994D3D68-DAD5-4920-8A9D-9FEFC00E2D0D}" type="presOf" srcId="{68BDB675-DE3D-4F05-8F00-3270522D9213}" destId="{5A515E8D-E449-4744-9EA1-6A755DE295C7}" srcOrd="0" destOrd="0" presId="urn:microsoft.com/office/officeart/2016/7/layout/RepeatingBendingProcessNew"/>
    <dgm:cxn modelId="{AA81BF4A-AB7E-4714-B623-2037F19E9513}" type="presOf" srcId="{F86D09E8-5AC8-4A9C-9CC9-E200C1812397}" destId="{AF1A4331-1883-4A75-9793-B1702D602F3C}" srcOrd="0" destOrd="0" presId="urn:microsoft.com/office/officeart/2016/7/layout/RepeatingBendingProcessNew"/>
    <dgm:cxn modelId="{307E454C-DF16-4D0B-A7B9-7DDC5C511297}" srcId="{8DF69977-2E8D-4D7C-BD52-5A3BE1709588}" destId="{DC25E4FE-0C95-4F6C-8A16-E3F02257DC5B}" srcOrd="6" destOrd="0" parTransId="{E4BAA8A8-EA99-4957-9ACA-2C66F4FD8658}" sibTransId="{68BDB675-DE3D-4F05-8F00-3270522D9213}"/>
    <dgm:cxn modelId="{68A3E64D-C2F3-4EDC-873B-703C71BFCBBC}" type="presOf" srcId="{1BD95807-ACF1-43F3-A657-DC1558D87F3F}" destId="{F539DA8A-18A6-4A9B-9D1A-8BD3A3AA5040}" srcOrd="0" destOrd="0" presId="urn:microsoft.com/office/officeart/2016/7/layout/RepeatingBendingProcessNew"/>
    <dgm:cxn modelId="{4B6EC551-5C0D-4D63-A165-9311B8477F16}" type="presOf" srcId="{3FFC0A0F-444D-4293-B713-FD02B906FA5E}" destId="{975A39E7-6BC6-4AC0-B8E7-746759C45B7C}" srcOrd="0" destOrd="0" presId="urn:microsoft.com/office/officeart/2016/7/layout/RepeatingBendingProcessNew"/>
    <dgm:cxn modelId="{BC47D654-74A2-4C51-BA4B-EB4176C79597}" srcId="{8DF69977-2E8D-4D7C-BD52-5A3BE1709588}" destId="{A66B3C40-4000-4DC1-BD3C-A14D40BB66BD}" srcOrd="3" destOrd="0" parTransId="{64DE2F56-3E93-4568-ACAD-114873C069B3}" sibTransId="{0C74E276-199C-4A39-A9D8-617DD2454F22}"/>
    <dgm:cxn modelId="{89B58C9B-C177-4FB0-AD0E-5DBB516AE273}" type="presOf" srcId="{8DB19519-2D56-4FC3-BA8C-A851B59904B5}" destId="{87E08B49-9122-4E86-BFA9-FD3D11D2349D}" srcOrd="0" destOrd="0" presId="urn:microsoft.com/office/officeart/2016/7/layout/RepeatingBendingProcessNew"/>
    <dgm:cxn modelId="{2A17149C-4BCC-48B0-9396-3B55487AB09F}" type="presOf" srcId="{693A0AD9-CACD-4DA5-B68D-F055A3958DFC}" destId="{CE067B17-25BA-49B8-980B-9C7DB1C30E21}" srcOrd="0" destOrd="0" presId="urn:microsoft.com/office/officeart/2016/7/layout/RepeatingBendingProcessNew"/>
    <dgm:cxn modelId="{CF07B29D-B390-4836-9D82-CD9EEEE97CDE}" type="presOf" srcId="{0C74E276-199C-4A39-A9D8-617DD2454F22}" destId="{1AC10970-304E-4A49-99A6-F5294FF10F3C}" srcOrd="1" destOrd="0" presId="urn:microsoft.com/office/officeart/2016/7/layout/RepeatingBendingProcessNew"/>
    <dgm:cxn modelId="{3C1307A0-9DD2-4EAD-8FB9-02AF32648A09}" srcId="{8DF69977-2E8D-4D7C-BD52-5A3BE1709588}" destId="{541880E6-B00C-490E-9484-8A83E0204CF3}" srcOrd="7" destOrd="0" parTransId="{B7803044-16E9-4D72-BB94-B8836E6BC9FE}" sibTransId="{5B71F7D4-ECBC-4141-B089-71104EF16731}"/>
    <dgm:cxn modelId="{6021A5AE-AADC-4BB8-955A-6859F26C9D34}" type="presOf" srcId="{DC25E4FE-0C95-4F6C-8A16-E3F02257DC5B}" destId="{F74F707A-5E31-4E95-819B-7A93004A33F8}" srcOrd="0" destOrd="0" presId="urn:microsoft.com/office/officeart/2016/7/layout/RepeatingBendingProcessNew"/>
    <dgm:cxn modelId="{88A572BE-105D-46CA-8A06-5CEFD4D04504}" type="presOf" srcId="{804EC3CF-D0D8-4C1F-8B52-6B66EE9912A1}" destId="{4FEAA812-FA9E-4DBF-BADF-97E3C122D519}" srcOrd="1" destOrd="0" presId="urn:microsoft.com/office/officeart/2016/7/layout/RepeatingBendingProcessNew"/>
    <dgm:cxn modelId="{9A24C3C4-34B6-42D4-8D43-87FFE712EA52}" type="presOf" srcId="{3FFC0A0F-444D-4293-B713-FD02B906FA5E}" destId="{B0745DE8-E841-4AAC-A798-37C3C21D04D6}" srcOrd="1" destOrd="0" presId="urn:microsoft.com/office/officeart/2016/7/layout/RepeatingBendingProcessNew"/>
    <dgm:cxn modelId="{063E0CC8-665C-4745-9124-5CA5070B6886}" srcId="{8DF69977-2E8D-4D7C-BD52-5A3BE1709588}" destId="{693A0AD9-CACD-4DA5-B68D-F055A3958DFC}" srcOrd="4" destOrd="0" parTransId="{E61D1E79-16F0-4B3A-B125-EC8746C0B0E2}" sibTransId="{1BD95807-ACF1-43F3-A657-DC1558D87F3F}"/>
    <dgm:cxn modelId="{239B1ED0-03D5-4B68-A261-8D636A0CF1A9}" srcId="{8DF69977-2E8D-4D7C-BD52-5A3BE1709588}" destId="{8DB19519-2D56-4FC3-BA8C-A851B59904B5}" srcOrd="5" destOrd="0" parTransId="{DDF97F34-E181-451C-B75E-64C18FAA88D3}" sibTransId="{F26FCDDD-76DB-4508-9323-5FEFAF3C03D5}"/>
    <dgm:cxn modelId="{CFD36ED8-887C-4DD9-95EF-572460EDB240}" type="presOf" srcId="{F26FCDDD-76DB-4508-9323-5FEFAF3C03D5}" destId="{ABD432F2-84A8-4361-A496-CEC0AC826E0A}" srcOrd="1" destOrd="0" presId="urn:microsoft.com/office/officeart/2016/7/layout/RepeatingBendingProcessNew"/>
    <dgm:cxn modelId="{8355B3D8-F7CF-433B-B7DA-98B50F84F60E}" type="presOf" srcId="{C514CDA8-1EF8-432F-8DC5-606640747AC1}" destId="{7EA2028C-2203-47C2-9B1C-76EDBA8D6E0B}" srcOrd="0" destOrd="0" presId="urn:microsoft.com/office/officeart/2016/7/layout/RepeatingBendingProcessNew"/>
    <dgm:cxn modelId="{8759C8FE-E7B7-457A-9C6A-F55120EAC4E6}" type="presOf" srcId="{8DF69977-2E8D-4D7C-BD52-5A3BE1709588}" destId="{3D18DEE8-AF8B-4F48-91C2-587D75139CDB}" srcOrd="0" destOrd="0" presId="urn:microsoft.com/office/officeart/2016/7/layout/RepeatingBendingProcessNew"/>
    <dgm:cxn modelId="{1C2C0853-8754-4391-96F0-A2339AB80A26}" type="presParOf" srcId="{3D18DEE8-AF8B-4F48-91C2-587D75139CDB}" destId="{22C55209-7709-4A09-A86F-83A9CD64C8EF}" srcOrd="0" destOrd="0" presId="urn:microsoft.com/office/officeart/2016/7/layout/RepeatingBendingProcessNew"/>
    <dgm:cxn modelId="{5F0948C7-A6BA-4A2F-9E13-E3F972C49D08}" type="presParOf" srcId="{3D18DEE8-AF8B-4F48-91C2-587D75139CDB}" destId="{AF1A4331-1883-4A75-9793-B1702D602F3C}" srcOrd="1" destOrd="0" presId="urn:microsoft.com/office/officeart/2016/7/layout/RepeatingBendingProcessNew"/>
    <dgm:cxn modelId="{C4BE34CC-4B3A-400C-BCC0-ADFB40E97A1B}" type="presParOf" srcId="{AF1A4331-1883-4A75-9793-B1702D602F3C}" destId="{CBDF3C29-2DBF-4462-B366-2CD89BFDD841}" srcOrd="0" destOrd="0" presId="urn:microsoft.com/office/officeart/2016/7/layout/RepeatingBendingProcessNew"/>
    <dgm:cxn modelId="{E6E0BBD5-C778-4DCE-A077-6B018FE00D26}" type="presParOf" srcId="{3D18DEE8-AF8B-4F48-91C2-587D75139CDB}" destId="{53C4F566-2223-478B-86FD-5CA0157BB5A8}" srcOrd="2" destOrd="0" presId="urn:microsoft.com/office/officeart/2016/7/layout/RepeatingBendingProcessNew"/>
    <dgm:cxn modelId="{1CB359C8-AEA2-4578-A32B-337984FD0B8E}" type="presParOf" srcId="{3D18DEE8-AF8B-4F48-91C2-587D75139CDB}" destId="{DA31F06B-2EB4-45E5-ACFE-55E98159928A}" srcOrd="3" destOrd="0" presId="urn:microsoft.com/office/officeart/2016/7/layout/RepeatingBendingProcessNew"/>
    <dgm:cxn modelId="{B4350733-A04F-4F0D-A6E6-E54E531F4A72}" type="presParOf" srcId="{DA31F06B-2EB4-45E5-ACFE-55E98159928A}" destId="{4FEAA812-FA9E-4DBF-BADF-97E3C122D519}" srcOrd="0" destOrd="0" presId="urn:microsoft.com/office/officeart/2016/7/layout/RepeatingBendingProcessNew"/>
    <dgm:cxn modelId="{C71D5036-7008-454B-BD9A-B61317467F5F}" type="presParOf" srcId="{3D18DEE8-AF8B-4F48-91C2-587D75139CDB}" destId="{7EA2028C-2203-47C2-9B1C-76EDBA8D6E0B}" srcOrd="4" destOrd="0" presId="urn:microsoft.com/office/officeart/2016/7/layout/RepeatingBendingProcessNew"/>
    <dgm:cxn modelId="{AFD717D4-473C-4998-81E7-757335BED8F9}" type="presParOf" srcId="{3D18DEE8-AF8B-4F48-91C2-587D75139CDB}" destId="{975A39E7-6BC6-4AC0-B8E7-746759C45B7C}" srcOrd="5" destOrd="0" presId="urn:microsoft.com/office/officeart/2016/7/layout/RepeatingBendingProcessNew"/>
    <dgm:cxn modelId="{043BF1A1-2FB5-4AB7-B29C-70ACD59A9A8B}" type="presParOf" srcId="{975A39E7-6BC6-4AC0-B8E7-746759C45B7C}" destId="{B0745DE8-E841-4AAC-A798-37C3C21D04D6}" srcOrd="0" destOrd="0" presId="urn:microsoft.com/office/officeart/2016/7/layout/RepeatingBendingProcessNew"/>
    <dgm:cxn modelId="{08E91A47-388D-49EA-8FDD-9D1093732F66}" type="presParOf" srcId="{3D18DEE8-AF8B-4F48-91C2-587D75139CDB}" destId="{754170A6-61D5-4CFA-8155-6E4A889B4886}" srcOrd="6" destOrd="0" presId="urn:microsoft.com/office/officeart/2016/7/layout/RepeatingBendingProcessNew"/>
    <dgm:cxn modelId="{C65759DF-2DDF-4966-995D-68529932E43C}" type="presParOf" srcId="{3D18DEE8-AF8B-4F48-91C2-587D75139CDB}" destId="{06952083-4FFD-4DAA-9D40-7A699C596405}" srcOrd="7" destOrd="0" presId="urn:microsoft.com/office/officeart/2016/7/layout/RepeatingBendingProcessNew"/>
    <dgm:cxn modelId="{6C2E27CA-E83F-4A2C-9DA4-0EEC2B2281D6}" type="presParOf" srcId="{06952083-4FFD-4DAA-9D40-7A699C596405}" destId="{1AC10970-304E-4A49-99A6-F5294FF10F3C}" srcOrd="0" destOrd="0" presId="urn:microsoft.com/office/officeart/2016/7/layout/RepeatingBendingProcessNew"/>
    <dgm:cxn modelId="{66F212FA-EC74-4D8F-8ACA-A0991CC5E0E4}" type="presParOf" srcId="{3D18DEE8-AF8B-4F48-91C2-587D75139CDB}" destId="{CE067B17-25BA-49B8-980B-9C7DB1C30E21}" srcOrd="8" destOrd="0" presId="urn:microsoft.com/office/officeart/2016/7/layout/RepeatingBendingProcessNew"/>
    <dgm:cxn modelId="{C63B6DC5-DDFA-4CA4-B23C-C3D627EBD08C}" type="presParOf" srcId="{3D18DEE8-AF8B-4F48-91C2-587D75139CDB}" destId="{F539DA8A-18A6-4A9B-9D1A-8BD3A3AA5040}" srcOrd="9" destOrd="0" presId="urn:microsoft.com/office/officeart/2016/7/layout/RepeatingBendingProcessNew"/>
    <dgm:cxn modelId="{B0477A44-5C97-4DBC-B200-34A8A36F39D4}" type="presParOf" srcId="{F539DA8A-18A6-4A9B-9D1A-8BD3A3AA5040}" destId="{046088CB-C8FC-4145-A320-B822AAEDA9DB}" srcOrd="0" destOrd="0" presId="urn:microsoft.com/office/officeart/2016/7/layout/RepeatingBendingProcessNew"/>
    <dgm:cxn modelId="{32FECA29-ECCC-4812-B346-F7FFEE4AEE67}" type="presParOf" srcId="{3D18DEE8-AF8B-4F48-91C2-587D75139CDB}" destId="{87E08B49-9122-4E86-BFA9-FD3D11D2349D}" srcOrd="10" destOrd="0" presId="urn:microsoft.com/office/officeart/2016/7/layout/RepeatingBendingProcessNew"/>
    <dgm:cxn modelId="{B5D665D7-474B-4F0C-AD1F-05647493FAE4}" type="presParOf" srcId="{3D18DEE8-AF8B-4F48-91C2-587D75139CDB}" destId="{FABAE1DE-A2E6-45AA-9C84-7DF8C87552D4}" srcOrd="11" destOrd="0" presId="urn:microsoft.com/office/officeart/2016/7/layout/RepeatingBendingProcessNew"/>
    <dgm:cxn modelId="{9E2CA7F5-24C5-46F1-AC77-0A994328598B}" type="presParOf" srcId="{FABAE1DE-A2E6-45AA-9C84-7DF8C87552D4}" destId="{ABD432F2-84A8-4361-A496-CEC0AC826E0A}" srcOrd="0" destOrd="0" presId="urn:microsoft.com/office/officeart/2016/7/layout/RepeatingBendingProcessNew"/>
    <dgm:cxn modelId="{EC8E7DB8-78C8-4CA4-AC10-0EBF48ED772D}" type="presParOf" srcId="{3D18DEE8-AF8B-4F48-91C2-587D75139CDB}" destId="{F74F707A-5E31-4E95-819B-7A93004A33F8}" srcOrd="12" destOrd="0" presId="urn:microsoft.com/office/officeart/2016/7/layout/RepeatingBendingProcessNew"/>
    <dgm:cxn modelId="{89D96B1F-6E24-4C9C-BD46-1AF9FEDDD83E}" type="presParOf" srcId="{3D18DEE8-AF8B-4F48-91C2-587D75139CDB}" destId="{5A515E8D-E449-4744-9EA1-6A755DE295C7}" srcOrd="13" destOrd="0" presId="urn:microsoft.com/office/officeart/2016/7/layout/RepeatingBendingProcessNew"/>
    <dgm:cxn modelId="{7A7EDCE3-9E9D-4289-95A1-3A1DC1A7FBF0}" type="presParOf" srcId="{5A515E8D-E449-4744-9EA1-6A755DE295C7}" destId="{01AE0C37-A9A4-4B6A-8EDA-0E3A0B48D618}" srcOrd="0" destOrd="0" presId="urn:microsoft.com/office/officeart/2016/7/layout/RepeatingBendingProcessNew"/>
    <dgm:cxn modelId="{4E30CBB4-D30C-4E62-BF34-CF742422E20F}" type="presParOf" srcId="{3D18DEE8-AF8B-4F48-91C2-587D75139CDB}" destId="{3D5D8F68-2BD4-4D61-9E8B-B7218A26F74A}"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6E24A-7434-4A45-B376-8910B2FA4A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70788C-109B-48AD-963A-F91E4E771618}">
      <dgm:prSet/>
      <dgm:spPr/>
      <dgm:t>
        <a:bodyPr/>
        <a:lstStyle/>
        <a:p>
          <a:r>
            <a:rPr lang="en-US"/>
            <a:t>Show the flow and order of the learning module</a:t>
          </a:r>
        </a:p>
      </dgm:t>
    </dgm:pt>
    <dgm:pt modelId="{9609F206-47C8-4F0D-B4C0-9B7AF81204E5}" type="parTrans" cxnId="{E1BF50D9-E29E-4DA5-B0E4-8ACFB7A4EE5C}">
      <dgm:prSet/>
      <dgm:spPr/>
      <dgm:t>
        <a:bodyPr/>
        <a:lstStyle/>
        <a:p>
          <a:endParaRPr lang="en-US"/>
        </a:p>
      </dgm:t>
    </dgm:pt>
    <dgm:pt modelId="{AF60635C-AEDA-4504-A56E-EE0E9E4138DB}" type="sibTrans" cxnId="{E1BF50D9-E29E-4DA5-B0E4-8ACFB7A4EE5C}">
      <dgm:prSet/>
      <dgm:spPr/>
      <dgm:t>
        <a:bodyPr/>
        <a:lstStyle/>
        <a:p>
          <a:endParaRPr lang="en-US"/>
        </a:p>
      </dgm:t>
    </dgm:pt>
    <dgm:pt modelId="{D8B3B82F-7C68-4F7B-966C-1B81EFD93911}">
      <dgm:prSet/>
      <dgm:spPr/>
      <dgm:t>
        <a:bodyPr/>
        <a:lstStyle/>
        <a:p>
          <a:r>
            <a:rPr lang="en-US"/>
            <a:t>Show estimated time of completion</a:t>
          </a:r>
        </a:p>
      </dgm:t>
    </dgm:pt>
    <dgm:pt modelId="{B5490236-F693-4F71-BB57-E7022824D15B}" type="parTrans" cxnId="{FE258190-4D6F-400D-B400-948D2C20CAB0}">
      <dgm:prSet/>
      <dgm:spPr/>
      <dgm:t>
        <a:bodyPr/>
        <a:lstStyle/>
        <a:p>
          <a:endParaRPr lang="en-US"/>
        </a:p>
      </dgm:t>
    </dgm:pt>
    <dgm:pt modelId="{BC239EC1-DB62-4259-AFE4-851A2AA3472D}" type="sibTrans" cxnId="{FE258190-4D6F-400D-B400-948D2C20CAB0}">
      <dgm:prSet/>
      <dgm:spPr/>
      <dgm:t>
        <a:bodyPr/>
        <a:lstStyle/>
        <a:p>
          <a:endParaRPr lang="en-US"/>
        </a:p>
      </dgm:t>
    </dgm:pt>
    <dgm:pt modelId="{A2C62D5F-EB42-4986-ABB5-EB2EB84D95BF}">
      <dgm:prSet/>
      <dgm:spPr/>
      <dgm:t>
        <a:bodyPr/>
        <a:lstStyle/>
        <a:p>
          <a:r>
            <a:rPr lang="en-US"/>
            <a:t>Show learning objectives</a:t>
          </a:r>
        </a:p>
      </dgm:t>
    </dgm:pt>
    <dgm:pt modelId="{66588C2B-E068-437F-A0FF-06FFFB696E01}" type="parTrans" cxnId="{94C24C17-F7D1-41F8-B9CE-76BE7787BE80}">
      <dgm:prSet/>
      <dgm:spPr/>
      <dgm:t>
        <a:bodyPr/>
        <a:lstStyle/>
        <a:p>
          <a:endParaRPr lang="en-US"/>
        </a:p>
      </dgm:t>
    </dgm:pt>
    <dgm:pt modelId="{5710BF5F-561D-4AC7-BB12-9A64BDA1CA71}" type="sibTrans" cxnId="{94C24C17-F7D1-41F8-B9CE-76BE7787BE80}">
      <dgm:prSet/>
      <dgm:spPr/>
      <dgm:t>
        <a:bodyPr/>
        <a:lstStyle/>
        <a:p>
          <a:endParaRPr lang="en-US"/>
        </a:p>
      </dgm:t>
    </dgm:pt>
    <dgm:pt modelId="{5E703765-1465-4FF9-95CB-C67BD2BAD1A4}" type="pres">
      <dgm:prSet presAssocID="{7606E24A-7434-4A45-B376-8910B2FA4A16}" presName="root" presStyleCnt="0">
        <dgm:presLayoutVars>
          <dgm:dir/>
          <dgm:resizeHandles val="exact"/>
        </dgm:presLayoutVars>
      </dgm:prSet>
      <dgm:spPr/>
    </dgm:pt>
    <dgm:pt modelId="{941E5EA6-84D4-40F4-A576-05AFC2EAAD38}" type="pres">
      <dgm:prSet presAssocID="{0370788C-109B-48AD-963A-F91E4E771618}" presName="compNode" presStyleCnt="0"/>
      <dgm:spPr/>
    </dgm:pt>
    <dgm:pt modelId="{CCB86672-AC78-4E8B-8EFB-7453A2BD39C7}" type="pres">
      <dgm:prSet presAssocID="{0370788C-109B-48AD-963A-F91E4E7716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F524D5F1-F3F0-41A1-95E7-65FDB00634BB}" type="pres">
      <dgm:prSet presAssocID="{0370788C-109B-48AD-963A-F91E4E771618}" presName="spaceRect" presStyleCnt="0"/>
      <dgm:spPr/>
    </dgm:pt>
    <dgm:pt modelId="{A47B4C23-AB44-43B9-9131-AEEC9EA5B7FA}" type="pres">
      <dgm:prSet presAssocID="{0370788C-109B-48AD-963A-F91E4E771618}" presName="textRect" presStyleLbl="revTx" presStyleIdx="0" presStyleCnt="3">
        <dgm:presLayoutVars>
          <dgm:chMax val="1"/>
          <dgm:chPref val="1"/>
        </dgm:presLayoutVars>
      </dgm:prSet>
      <dgm:spPr/>
    </dgm:pt>
    <dgm:pt modelId="{8B60F4F2-8C7A-4460-B14A-81D46881D4B3}" type="pres">
      <dgm:prSet presAssocID="{AF60635C-AEDA-4504-A56E-EE0E9E4138DB}" presName="sibTrans" presStyleCnt="0"/>
      <dgm:spPr/>
    </dgm:pt>
    <dgm:pt modelId="{02558E0C-C97D-43AB-B570-D3A11C419126}" type="pres">
      <dgm:prSet presAssocID="{D8B3B82F-7C68-4F7B-966C-1B81EFD93911}" presName="compNode" presStyleCnt="0"/>
      <dgm:spPr/>
    </dgm:pt>
    <dgm:pt modelId="{BBA2108C-41FF-4A87-B23D-0F7F3F7D5051}" type="pres">
      <dgm:prSet presAssocID="{D8B3B82F-7C68-4F7B-966C-1B81EFD939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C5D99BF5-9D04-4348-9016-01734719FFD4}" type="pres">
      <dgm:prSet presAssocID="{D8B3B82F-7C68-4F7B-966C-1B81EFD93911}" presName="spaceRect" presStyleCnt="0"/>
      <dgm:spPr/>
    </dgm:pt>
    <dgm:pt modelId="{93F6F6F3-6C1C-4196-A222-1B0377295108}" type="pres">
      <dgm:prSet presAssocID="{D8B3B82F-7C68-4F7B-966C-1B81EFD93911}" presName="textRect" presStyleLbl="revTx" presStyleIdx="1" presStyleCnt="3">
        <dgm:presLayoutVars>
          <dgm:chMax val="1"/>
          <dgm:chPref val="1"/>
        </dgm:presLayoutVars>
      </dgm:prSet>
      <dgm:spPr/>
    </dgm:pt>
    <dgm:pt modelId="{497DFD83-8741-4D13-B8C9-CD01A122AEE6}" type="pres">
      <dgm:prSet presAssocID="{BC239EC1-DB62-4259-AFE4-851A2AA3472D}" presName="sibTrans" presStyleCnt="0"/>
      <dgm:spPr/>
    </dgm:pt>
    <dgm:pt modelId="{E040D5FF-5F39-4669-B968-6202FA1D3C85}" type="pres">
      <dgm:prSet presAssocID="{A2C62D5F-EB42-4986-ABB5-EB2EB84D95BF}" presName="compNode" presStyleCnt="0"/>
      <dgm:spPr/>
    </dgm:pt>
    <dgm:pt modelId="{4264C553-D73D-4CC2-89A1-3C8E92CAD2FF}" type="pres">
      <dgm:prSet presAssocID="{A2C62D5F-EB42-4986-ABB5-EB2EB84D95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3E899CF-2678-4613-83FD-D702AEB0DBDD}" type="pres">
      <dgm:prSet presAssocID="{A2C62D5F-EB42-4986-ABB5-EB2EB84D95BF}" presName="spaceRect" presStyleCnt="0"/>
      <dgm:spPr/>
    </dgm:pt>
    <dgm:pt modelId="{B5CA6C3E-381D-4B80-B6BF-1049A7168137}" type="pres">
      <dgm:prSet presAssocID="{A2C62D5F-EB42-4986-ABB5-EB2EB84D95BF}" presName="textRect" presStyleLbl="revTx" presStyleIdx="2" presStyleCnt="3">
        <dgm:presLayoutVars>
          <dgm:chMax val="1"/>
          <dgm:chPref val="1"/>
        </dgm:presLayoutVars>
      </dgm:prSet>
      <dgm:spPr/>
    </dgm:pt>
  </dgm:ptLst>
  <dgm:cxnLst>
    <dgm:cxn modelId="{94C24C17-F7D1-41F8-B9CE-76BE7787BE80}" srcId="{7606E24A-7434-4A45-B376-8910B2FA4A16}" destId="{A2C62D5F-EB42-4986-ABB5-EB2EB84D95BF}" srcOrd="2" destOrd="0" parTransId="{66588C2B-E068-437F-A0FF-06FFFB696E01}" sibTransId="{5710BF5F-561D-4AC7-BB12-9A64BDA1CA71}"/>
    <dgm:cxn modelId="{157EA65D-4368-4791-B201-9915C0335471}" type="presOf" srcId="{7606E24A-7434-4A45-B376-8910B2FA4A16}" destId="{5E703765-1465-4FF9-95CB-C67BD2BAD1A4}" srcOrd="0" destOrd="0" presId="urn:microsoft.com/office/officeart/2018/2/layout/IconLabelList"/>
    <dgm:cxn modelId="{E3A0A561-2531-4CBF-9DE6-C97C44A064A8}" type="presOf" srcId="{0370788C-109B-48AD-963A-F91E4E771618}" destId="{A47B4C23-AB44-43B9-9131-AEEC9EA5B7FA}" srcOrd="0" destOrd="0" presId="urn:microsoft.com/office/officeart/2018/2/layout/IconLabelList"/>
    <dgm:cxn modelId="{B9202042-C2F4-4A6C-815D-F7E9D52E7D3D}" type="presOf" srcId="{A2C62D5F-EB42-4986-ABB5-EB2EB84D95BF}" destId="{B5CA6C3E-381D-4B80-B6BF-1049A7168137}" srcOrd="0" destOrd="0" presId="urn:microsoft.com/office/officeart/2018/2/layout/IconLabelList"/>
    <dgm:cxn modelId="{66B2E787-25BB-46DA-878C-74CF6360E09D}" type="presOf" srcId="{D8B3B82F-7C68-4F7B-966C-1B81EFD93911}" destId="{93F6F6F3-6C1C-4196-A222-1B0377295108}" srcOrd="0" destOrd="0" presId="urn:microsoft.com/office/officeart/2018/2/layout/IconLabelList"/>
    <dgm:cxn modelId="{FE258190-4D6F-400D-B400-948D2C20CAB0}" srcId="{7606E24A-7434-4A45-B376-8910B2FA4A16}" destId="{D8B3B82F-7C68-4F7B-966C-1B81EFD93911}" srcOrd="1" destOrd="0" parTransId="{B5490236-F693-4F71-BB57-E7022824D15B}" sibTransId="{BC239EC1-DB62-4259-AFE4-851A2AA3472D}"/>
    <dgm:cxn modelId="{E1BF50D9-E29E-4DA5-B0E4-8ACFB7A4EE5C}" srcId="{7606E24A-7434-4A45-B376-8910B2FA4A16}" destId="{0370788C-109B-48AD-963A-F91E4E771618}" srcOrd="0" destOrd="0" parTransId="{9609F206-47C8-4F0D-B4C0-9B7AF81204E5}" sibTransId="{AF60635C-AEDA-4504-A56E-EE0E9E4138DB}"/>
    <dgm:cxn modelId="{F4DC8A4A-D24C-474A-9C6E-969610462D4B}" type="presParOf" srcId="{5E703765-1465-4FF9-95CB-C67BD2BAD1A4}" destId="{941E5EA6-84D4-40F4-A576-05AFC2EAAD38}" srcOrd="0" destOrd="0" presId="urn:microsoft.com/office/officeart/2018/2/layout/IconLabelList"/>
    <dgm:cxn modelId="{FD17397C-38AA-45FF-BE1F-964863FE3C45}" type="presParOf" srcId="{941E5EA6-84D4-40F4-A576-05AFC2EAAD38}" destId="{CCB86672-AC78-4E8B-8EFB-7453A2BD39C7}" srcOrd="0" destOrd="0" presId="urn:microsoft.com/office/officeart/2018/2/layout/IconLabelList"/>
    <dgm:cxn modelId="{A7E5C5D3-84E5-429A-B908-00466284DE33}" type="presParOf" srcId="{941E5EA6-84D4-40F4-A576-05AFC2EAAD38}" destId="{F524D5F1-F3F0-41A1-95E7-65FDB00634BB}" srcOrd="1" destOrd="0" presId="urn:microsoft.com/office/officeart/2018/2/layout/IconLabelList"/>
    <dgm:cxn modelId="{5AD70618-8858-4528-BE8C-325FD4AEB985}" type="presParOf" srcId="{941E5EA6-84D4-40F4-A576-05AFC2EAAD38}" destId="{A47B4C23-AB44-43B9-9131-AEEC9EA5B7FA}" srcOrd="2" destOrd="0" presId="urn:microsoft.com/office/officeart/2018/2/layout/IconLabelList"/>
    <dgm:cxn modelId="{D5E865A8-1B31-4D58-91FA-A96126A22537}" type="presParOf" srcId="{5E703765-1465-4FF9-95CB-C67BD2BAD1A4}" destId="{8B60F4F2-8C7A-4460-B14A-81D46881D4B3}" srcOrd="1" destOrd="0" presId="urn:microsoft.com/office/officeart/2018/2/layout/IconLabelList"/>
    <dgm:cxn modelId="{6D086A5A-3611-44C3-B93F-AE9FC8772C98}" type="presParOf" srcId="{5E703765-1465-4FF9-95CB-C67BD2BAD1A4}" destId="{02558E0C-C97D-43AB-B570-D3A11C419126}" srcOrd="2" destOrd="0" presId="urn:microsoft.com/office/officeart/2018/2/layout/IconLabelList"/>
    <dgm:cxn modelId="{637CBB4F-5571-4113-8917-4CAC04FEFFBC}" type="presParOf" srcId="{02558E0C-C97D-43AB-B570-D3A11C419126}" destId="{BBA2108C-41FF-4A87-B23D-0F7F3F7D5051}" srcOrd="0" destOrd="0" presId="urn:microsoft.com/office/officeart/2018/2/layout/IconLabelList"/>
    <dgm:cxn modelId="{12D60B8A-A70E-4501-9B39-E84237993333}" type="presParOf" srcId="{02558E0C-C97D-43AB-B570-D3A11C419126}" destId="{C5D99BF5-9D04-4348-9016-01734719FFD4}" srcOrd="1" destOrd="0" presId="urn:microsoft.com/office/officeart/2018/2/layout/IconLabelList"/>
    <dgm:cxn modelId="{DFC4AD79-9440-45EC-A494-AD8E3E5DB496}" type="presParOf" srcId="{02558E0C-C97D-43AB-B570-D3A11C419126}" destId="{93F6F6F3-6C1C-4196-A222-1B0377295108}" srcOrd="2" destOrd="0" presId="urn:microsoft.com/office/officeart/2018/2/layout/IconLabelList"/>
    <dgm:cxn modelId="{F4BEEDDD-8C55-49CC-83D8-64D6812AD70E}" type="presParOf" srcId="{5E703765-1465-4FF9-95CB-C67BD2BAD1A4}" destId="{497DFD83-8741-4D13-B8C9-CD01A122AEE6}" srcOrd="3" destOrd="0" presId="urn:microsoft.com/office/officeart/2018/2/layout/IconLabelList"/>
    <dgm:cxn modelId="{0F0F2CA3-906A-495B-B006-0F3FEAE8A177}" type="presParOf" srcId="{5E703765-1465-4FF9-95CB-C67BD2BAD1A4}" destId="{E040D5FF-5F39-4669-B968-6202FA1D3C85}" srcOrd="4" destOrd="0" presId="urn:microsoft.com/office/officeart/2018/2/layout/IconLabelList"/>
    <dgm:cxn modelId="{B4D2352A-DD12-4AE5-BB13-03FCF4CC2628}" type="presParOf" srcId="{E040D5FF-5F39-4669-B968-6202FA1D3C85}" destId="{4264C553-D73D-4CC2-89A1-3C8E92CAD2FF}" srcOrd="0" destOrd="0" presId="urn:microsoft.com/office/officeart/2018/2/layout/IconLabelList"/>
    <dgm:cxn modelId="{74862292-13B9-4BC8-AF9E-1D216C782C2E}" type="presParOf" srcId="{E040D5FF-5F39-4669-B968-6202FA1D3C85}" destId="{C3E899CF-2678-4613-83FD-D702AEB0DBDD}" srcOrd="1" destOrd="0" presId="urn:microsoft.com/office/officeart/2018/2/layout/IconLabelList"/>
    <dgm:cxn modelId="{A5B0E352-025D-4D84-93B7-76E47833720D}" type="presParOf" srcId="{E040D5FF-5F39-4669-B968-6202FA1D3C85}" destId="{B5CA6C3E-381D-4B80-B6BF-1049A71681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AFA64-F583-4289-A76C-F12DB794743C}"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63784798-00E1-4E10-97DA-D3B7037DED33}">
      <dgm:prSet/>
      <dgm:spPr/>
      <dgm:t>
        <a:bodyPr/>
        <a:lstStyle/>
        <a:p>
          <a:pPr>
            <a:defRPr b="1"/>
          </a:pPr>
          <a:r>
            <a:rPr lang="en-US" b="1" i="0"/>
            <a:t>Introduction</a:t>
          </a:r>
          <a:r>
            <a:rPr lang="en-US" b="0" i="0"/>
            <a:t>: </a:t>
          </a:r>
          <a:endParaRPr lang="en-US"/>
        </a:p>
      </dgm:t>
    </dgm:pt>
    <dgm:pt modelId="{B75533CD-74D2-4F61-8C51-B5794D052C81}" type="parTrans" cxnId="{2F1879F0-2B03-41BF-8F92-3EFA4EED40CC}">
      <dgm:prSet/>
      <dgm:spPr/>
      <dgm:t>
        <a:bodyPr/>
        <a:lstStyle/>
        <a:p>
          <a:endParaRPr lang="en-US"/>
        </a:p>
      </dgm:t>
    </dgm:pt>
    <dgm:pt modelId="{6D474E30-3351-4D91-919B-9FB0A29AADFF}" type="sibTrans" cxnId="{2F1879F0-2B03-41BF-8F92-3EFA4EED40CC}">
      <dgm:prSet/>
      <dgm:spPr/>
      <dgm:t>
        <a:bodyPr/>
        <a:lstStyle/>
        <a:p>
          <a:endParaRPr lang="en-US"/>
        </a:p>
      </dgm:t>
    </dgm:pt>
    <dgm:pt modelId="{FBD08157-AEDE-4C24-BDCE-07B50913AEA5}">
      <dgm:prSet/>
      <dgm:spPr/>
      <dgm:t>
        <a:bodyPr/>
        <a:lstStyle/>
        <a:p>
          <a:r>
            <a:rPr lang="en-US" b="0" i="0"/>
            <a:t>Importance of recognizing and preventing scams in retail.</a:t>
          </a:r>
          <a:endParaRPr lang="en-US"/>
        </a:p>
      </dgm:t>
    </dgm:pt>
    <dgm:pt modelId="{71831211-F67C-487D-A162-6221C2E75B2A}" type="parTrans" cxnId="{BDB587E0-4841-4F48-8412-E1CC38FE1E66}">
      <dgm:prSet/>
      <dgm:spPr/>
      <dgm:t>
        <a:bodyPr/>
        <a:lstStyle/>
        <a:p>
          <a:endParaRPr lang="en-US"/>
        </a:p>
      </dgm:t>
    </dgm:pt>
    <dgm:pt modelId="{D03960E4-7671-4251-A3FE-7E9EB3D6E674}" type="sibTrans" cxnId="{BDB587E0-4841-4F48-8412-E1CC38FE1E66}">
      <dgm:prSet/>
      <dgm:spPr/>
      <dgm:t>
        <a:bodyPr/>
        <a:lstStyle/>
        <a:p>
          <a:endParaRPr lang="en-US"/>
        </a:p>
      </dgm:t>
    </dgm:pt>
    <dgm:pt modelId="{F2E01790-CEF7-40C9-BF71-68B7FDE9A8A1}">
      <dgm:prSet/>
      <dgm:spPr/>
      <dgm:t>
        <a:bodyPr/>
        <a:lstStyle/>
        <a:p>
          <a:pPr>
            <a:defRPr b="1"/>
          </a:pPr>
          <a:r>
            <a:rPr lang="en-US" b="1" i="0"/>
            <a:t>Scam Descriptions</a:t>
          </a:r>
          <a:r>
            <a:rPr lang="en-US" b="0" i="0"/>
            <a:t>: </a:t>
          </a:r>
          <a:endParaRPr lang="en-US"/>
        </a:p>
      </dgm:t>
    </dgm:pt>
    <dgm:pt modelId="{B60625DE-97F4-4E99-BA92-1D3D72B74D00}" type="parTrans" cxnId="{0FACECF3-80CA-432F-B7DC-0555905E91AB}">
      <dgm:prSet/>
      <dgm:spPr/>
      <dgm:t>
        <a:bodyPr/>
        <a:lstStyle/>
        <a:p>
          <a:endParaRPr lang="en-US"/>
        </a:p>
      </dgm:t>
    </dgm:pt>
    <dgm:pt modelId="{D9A40D30-EE09-4B11-A62C-4C683872D016}" type="sibTrans" cxnId="{0FACECF3-80CA-432F-B7DC-0555905E91AB}">
      <dgm:prSet/>
      <dgm:spPr/>
      <dgm:t>
        <a:bodyPr/>
        <a:lstStyle/>
        <a:p>
          <a:endParaRPr lang="en-US"/>
        </a:p>
      </dgm:t>
    </dgm:pt>
    <dgm:pt modelId="{6ABCCEF5-63DE-4A1E-B2E1-8924EFB63BD6}">
      <dgm:prSet/>
      <dgm:spPr/>
      <dgm:t>
        <a:bodyPr/>
        <a:lstStyle/>
        <a:p>
          <a:r>
            <a:rPr lang="en-US" b="0" i="0"/>
            <a:t>Detailed descriptions of various scams with video examples.</a:t>
          </a:r>
          <a:endParaRPr lang="en-US"/>
        </a:p>
      </dgm:t>
    </dgm:pt>
    <dgm:pt modelId="{976C1945-58D9-4A40-8D1F-E7A2A539E1F3}" type="parTrans" cxnId="{56E6AC65-33F6-4CFF-9B60-FDE4656225C0}">
      <dgm:prSet/>
      <dgm:spPr/>
      <dgm:t>
        <a:bodyPr/>
        <a:lstStyle/>
        <a:p>
          <a:endParaRPr lang="en-US"/>
        </a:p>
      </dgm:t>
    </dgm:pt>
    <dgm:pt modelId="{3699119A-9CE5-47B7-9530-32BD5984C2FD}" type="sibTrans" cxnId="{56E6AC65-33F6-4CFF-9B60-FDE4656225C0}">
      <dgm:prSet/>
      <dgm:spPr/>
      <dgm:t>
        <a:bodyPr/>
        <a:lstStyle/>
        <a:p>
          <a:endParaRPr lang="en-US"/>
        </a:p>
      </dgm:t>
    </dgm:pt>
    <dgm:pt modelId="{94BFCE49-695D-41D2-AB7F-C6B14B0C0FA3}">
      <dgm:prSet/>
      <dgm:spPr/>
      <dgm:t>
        <a:bodyPr/>
        <a:lstStyle/>
        <a:p>
          <a:pPr>
            <a:defRPr b="1"/>
          </a:pPr>
          <a:r>
            <a:rPr lang="en-US" b="1" i="0"/>
            <a:t>Accessibility</a:t>
          </a:r>
          <a:r>
            <a:rPr lang="en-US" b="0" i="0"/>
            <a:t>: </a:t>
          </a:r>
          <a:endParaRPr lang="en-US"/>
        </a:p>
      </dgm:t>
    </dgm:pt>
    <dgm:pt modelId="{E30C7321-DEE2-47CE-82D4-2C1D1A251190}" type="parTrans" cxnId="{C5F88B20-B5B3-4BD2-89C9-F8720B1FDFBB}">
      <dgm:prSet/>
      <dgm:spPr/>
      <dgm:t>
        <a:bodyPr/>
        <a:lstStyle/>
        <a:p>
          <a:endParaRPr lang="en-US"/>
        </a:p>
      </dgm:t>
    </dgm:pt>
    <dgm:pt modelId="{9CB5F42F-39E2-4081-A3F1-149B0F1E1E7B}" type="sibTrans" cxnId="{C5F88B20-B5B3-4BD2-89C9-F8720B1FDFBB}">
      <dgm:prSet/>
      <dgm:spPr/>
      <dgm:t>
        <a:bodyPr/>
        <a:lstStyle/>
        <a:p>
          <a:endParaRPr lang="en-US"/>
        </a:p>
      </dgm:t>
    </dgm:pt>
    <dgm:pt modelId="{C0862CA2-2D6B-41AE-9BA3-BDC60FDD4C68}">
      <dgm:prSet/>
      <dgm:spPr/>
      <dgm:t>
        <a:bodyPr/>
        <a:lstStyle/>
        <a:p>
          <a:r>
            <a:rPr lang="en-US" b="0" i="0"/>
            <a:t>Available via smartphone or store tablet.</a:t>
          </a:r>
          <a:endParaRPr lang="en-US"/>
        </a:p>
      </dgm:t>
    </dgm:pt>
    <dgm:pt modelId="{9DDC3B0B-61F4-4F48-A899-7510E72F01C8}" type="parTrans" cxnId="{28E17F95-3B07-4612-8992-940E96C75266}">
      <dgm:prSet/>
      <dgm:spPr/>
      <dgm:t>
        <a:bodyPr/>
        <a:lstStyle/>
        <a:p>
          <a:endParaRPr lang="en-US"/>
        </a:p>
      </dgm:t>
    </dgm:pt>
    <dgm:pt modelId="{C5F6D181-307F-4656-8BB6-253D27DD1DF9}" type="sibTrans" cxnId="{28E17F95-3B07-4612-8992-940E96C75266}">
      <dgm:prSet/>
      <dgm:spPr/>
      <dgm:t>
        <a:bodyPr/>
        <a:lstStyle/>
        <a:p>
          <a:endParaRPr lang="en-US"/>
        </a:p>
      </dgm:t>
    </dgm:pt>
    <dgm:pt modelId="{723BBF18-169B-4475-928D-E4A5521797C5}">
      <dgm:prSet/>
      <dgm:spPr/>
      <dgm:t>
        <a:bodyPr/>
        <a:lstStyle/>
        <a:p>
          <a:pPr>
            <a:defRPr b="1"/>
          </a:pPr>
          <a:r>
            <a:rPr lang="en-US" b="1" i="0"/>
            <a:t>Content Structure</a:t>
          </a:r>
          <a:r>
            <a:rPr lang="en-US" b="0" i="0"/>
            <a:t>:</a:t>
          </a:r>
          <a:endParaRPr lang="en-US"/>
        </a:p>
      </dgm:t>
    </dgm:pt>
    <dgm:pt modelId="{D78603EE-A0BC-40D0-BB48-E753A735A9E6}" type="parTrans" cxnId="{834AA6E7-B7E1-47E4-9D39-44CFE9D7F94B}">
      <dgm:prSet/>
      <dgm:spPr/>
      <dgm:t>
        <a:bodyPr/>
        <a:lstStyle/>
        <a:p>
          <a:endParaRPr lang="en-US"/>
        </a:p>
      </dgm:t>
    </dgm:pt>
    <dgm:pt modelId="{86AAC3E1-54FF-4542-B7F1-9ADBFA474DC0}" type="sibTrans" cxnId="{834AA6E7-B7E1-47E4-9D39-44CFE9D7F94B}">
      <dgm:prSet/>
      <dgm:spPr/>
      <dgm:t>
        <a:bodyPr/>
        <a:lstStyle/>
        <a:p>
          <a:endParaRPr lang="en-US"/>
        </a:p>
      </dgm:t>
    </dgm:pt>
    <dgm:pt modelId="{A9260738-F446-453B-83CF-10C95988648C}">
      <dgm:prSet/>
      <dgm:spPr/>
      <dgm:t>
        <a:bodyPr/>
        <a:lstStyle/>
        <a:p>
          <a:r>
            <a:rPr lang="en-US" i="0"/>
            <a:t>Scam Title, Description, Video Example of scam, and Helpful Tips</a:t>
          </a:r>
          <a:endParaRPr lang="en-US"/>
        </a:p>
      </dgm:t>
    </dgm:pt>
    <dgm:pt modelId="{388A9EBD-2BA7-4B0F-A14A-221AD2436682}" type="parTrans" cxnId="{E8DDBAC6-83BC-4132-9CD5-E6A6614DCC79}">
      <dgm:prSet/>
      <dgm:spPr/>
      <dgm:t>
        <a:bodyPr/>
        <a:lstStyle/>
        <a:p>
          <a:endParaRPr lang="en-US"/>
        </a:p>
      </dgm:t>
    </dgm:pt>
    <dgm:pt modelId="{98A531BD-B853-4D89-84B0-27FEA1922D03}" type="sibTrans" cxnId="{E8DDBAC6-83BC-4132-9CD5-E6A6614DCC79}">
      <dgm:prSet/>
      <dgm:spPr/>
      <dgm:t>
        <a:bodyPr/>
        <a:lstStyle/>
        <a:p>
          <a:endParaRPr lang="en-US"/>
        </a:p>
      </dgm:t>
    </dgm:pt>
    <dgm:pt modelId="{D90F6D84-ECA9-45C6-B849-A098B21FE1C3}" type="pres">
      <dgm:prSet presAssocID="{D05AFA64-F583-4289-A76C-F12DB794743C}" presName="Name0" presStyleCnt="0">
        <dgm:presLayoutVars>
          <dgm:dir/>
          <dgm:animLvl val="lvl"/>
          <dgm:resizeHandles val="exact"/>
        </dgm:presLayoutVars>
      </dgm:prSet>
      <dgm:spPr/>
    </dgm:pt>
    <dgm:pt modelId="{CFC31AB6-80D7-4100-B3CE-A1A64C79AF0E}" type="pres">
      <dgm:prSet presAssocID="{63784798-00E1-4E10-97DA-D3B7037DED33}" presName="linNode" presStyleCnt="0"/>
      <dgm:spPr/>
    </dgm:pt>
    <dgm:pt modelId="{9CBF7D90-6ACB-4974-9D4A-D9676A74C7AD}" type="pres">
      <dgm:prSet presAssocID="{63784798-00E1-4E10-97DA-D3B7037DED33}" presName="parentText" presStyleLbl="node1" presStyleIdx="0" presStyleCnt="4">
        <dgm:presLayoutVars>
          <dgm:chMax val="1"/>
          <dgm:bulletEnabled val="1"/>
        </dgm:presLayoutVars>
      </dgm:prSet>
      <dgm:spPr/>
    </dgm:pt>
    <dgm:pt modelId="{64BF5849-7AD3-4B0C-806B-0F82DC4C4B0E}" type="pres">
      <dgm:prSet presAssocID="{63784798-00E1-4E10-97DA-D3B7037DED33}" presName="descendantText" presStyleLbl="alignAccFollowNode1" presStyleIdx="0" presStyleCnt="4">
        <dgm:presLayoutVars>
          <dgm:bulletEnabled val="1"/>
        </dgm:presLayoutVars>
      </dgm:prSet>
      <dgm:spPr/>
    </dgm:pt>
    <dgm:pt modelId="{75F9C153-B7BB-4AD7-B4ED-E7824534ECB8}" type="pres">
      <dgm:prSet presAssocID="{6D474E30-3351-4D91-919B-9FB0A29AADFF}" presName="sp" presStyleCnt="0"/>
      <dgm:spPr/>
    </dgm:pt>
    <dgm:pt modelId="{CEC23958-111E-4C65-BAA5-8020BCE16B34}" type="pres">
      <dgm:prSet presAssocID="{F2E01790-CEF7-40C9-BF71-68B7FDE9A8A1}" presName="linNode" presStyleCnt="0"/>
      <dgm:spPr/>
    </dgm:pt>
    <dgm:pt modelId="{CF8A1791-0E22-4A29-8C5C-E9811ED59C9F}" type="pres">
      <dgm:prSet presAssocID="{F2E01790-CEF7-40C9-BF71-68B7FDE9A8A1}" presName="parentText" presStyleLbl="node1" presStyleIdx="1" presStyleCnt="4">
        <dgm:presLayoutVars>
          <dgm:chMax val="1"/>
          <dgm:bulletEnabled val="1"/>
        </dgm:presLayoutVars>
      </dgm:prSet>
      <dgm:spPr/>
    </dgm:pt>
    <dgm:pt modelId="{01607C3A-67C2-42F2-AE87-5681DAAA774B}" type="pres">
      <dgm:prSet presAssocID="{F2E01790-CEF7-40C9-BF71-68B7FDE9A8A1}" presName="descendantText" presStyleLbl="alignAccFollowNode1" presStyleIdx="1" presStyleCnt="4">
        <dgm:presLayoutVars>
          <dgm:bulletEnabled val="1"/>
        </dgm:presLayoutVars>
      </dgm:prSet>
      <dgm:spPr/>
    </dgm:pt>
    <dgm:pt modelId="{261103BC-E5F2-472F-AA78-EB9DE29DA7CB}" type="pres">
      <dgm:prSet presAssocID="{D9A40D30-EE09-4B11-A62C-4C683872D016}" presName="sp" presStyleCnt="0"/>
      <dgm:spPr/>
    </dgm:pt>
    <dgm:pt modelId="{ACFAFB62-689F-475C-995A-E9140DE8040D}" type="pres">
      <dgm:prSet presAssocID="{94BFCE49-695D-41D2-AB7F-C6B14B0C0FA3}" presName="linNode" presStyleCnt="0"/>
      <dgm:spPr/>
    </dgm:pt>
    <dgm:pt modelId="{B56A8CD7-329F-4509-B2AC-323069BA3D74}" type="pres">
      <dgm:prSet presAssocID="{94BFCE49-695D-41D2-AB7F-C6B14B0C0FA3}" presName="parentText" presStyleLbl="node1" presStyleIdx="2" presStyleCnt="4">
        <dgm:presLayoutVars>
          <dgm:chMax val="1"/>
          <dgm:bulletEnabled val="1"/>
        </dgm:presLayoutVars>
      </dgm:prSet>
      <dgm:spPr/>
    </dgm:pt>
    <dgm:pt modelId="{2AD7B1CD-6B74-453A-9180-6769B4CDED28}" type="pres">
      <dgm:prSet presAssocID="{94BFCE49-695D-41D2-AB7F-C6B14B0C0FA3}" presName="descendantText" presStyleLbl="alignAccFollowNode1" presStyleIdx="2" presStyleCnt="4">
        <dgm:presLayoutVars>
          <dgm:bulletEnabled val="1"/>
        </dgm:presLayoutVars>
      </dgm:prSet>
      <dgm:spPr/>
    </dgm:pt>
    <dgm:pt modelId="{1529CBC3-F17B-4496-A0E5-2E3F4F69B182}" type="pres">
      <dgm:prSet presAssocID="{9CB5F42F-39E2-4081-A3F1-149B0F1E1E7B}" presName="sp" presStyleCnt="0"/>
      <dgm:spPr/>
    </dgm:pt>
    <dgm:pt modelId="{9B564909-0447-4A7F-BE8D-77E5AD0B0908}" type="pres">
      <dgm:prSet presAssocID="{723BBF18-169B-4475-928D-E4A5521797C5}" presName="linNode" presStyleCnt="0"/>
      <dgm:spPr/>
    </dgm:pt>
    <dgm:pt modelId="{8D84D582-31D9-45F1-B353-50685244F0CA}" type="pres">
      <dgm:prSet presAssocID="{723BBF18-169B-4475-928D-E4A5521797C5}" presName="parentText" presStyleLbl="node1" presStyleIdx="3" presStyleCnt="4">
        <dgm:presLayoutVars>
          <dgm:chMax val="1"/>
          <dgm:bulletEnabled val="1"/>
        </dgm:presLayoutVars>
      </dgm:prSet>
      <dgm:spPr/>
    </dgm:pt>
    <dgm:pt modelId="{782F262B-027D-45F8-A866-42604954633B}" type="pres">
      <dgm:prSet presAssocID="{723BBF18-169B-4475-928D-E4A5521797C5}" presName="descendantText" presStyleLbl="alignAccFollowNode1" presStyleIdx="3" presStyleCnt="4">
        <dgm:presLayoutVars>
          <dgm:bulletEnabled val="1"/>
        </dgm:presLayoutVars>
      </dgm:prSet>
      <dgm:spPr/>
    </dgm:pt>
  </dgm:ptLst>
  <dgm:cxnLst>
    <dgm:cxn modelId="{C5F88B20-B5B3-4BD2-89C9-F8720B1FDFBB}" srcId="{D05AFA64-F583-4289-A76C-F12DB794743C}" destId="{94BFCE49-695D-41D2-AB7F-C6B14B0C0FA3}" srcOrd="2" destOrd="0" parTransId="{E30C7321-DEE2-47CE-82D4-2C1D1A251190}" sibTransId="{9CB5F42F-39E2-4081-A3F1-149B0F1E1E7B}"/>
    <dgm:cxn modelId="{8BA7DD2F-111C-4638-9023-280858B4B795}" type="presOf" srcId="{C0862CA2-2D6B-41AE-9BA3-BDC60FDD4C68}" destId="{2AD7B1CD-6B74-453A-9180-6769B4CDED28}" srcOrd="0" destOrd="0" presId="urn:microsoft.com/office/officeart/2005/8/layout/vList5"/>
    <dgm:cxn modelId="{56E6AC65-33F6-4CFF-9B60-FDE4656225C0}" srcId="{F2E01790-CEF7-40C9-BF71-68B7FDE9A8A1}" destId="{6ABCCEF5-63DE-4A1E-B2E1-8924EFB63BD6}" srcOrd="0" destOrd="0" parTransId="{976C1945-58D9-4A40-8D1F-E7A2A539E1F3}" sibTransId="{3699119A-9CE5-47B7-9530-32BD5984C2FD}"/>
    <dgm:cxn modelId="{CCA0604B-80F5-42FD-B47D-DE21FDBF3C4C}" type="presOf" srcId="{63784798-00E1-4E10-97DA-D3B7037DED33}" destId="{9CBF7D90-6ACB-4974-9D4A-D9676A74C7AD}" srcOrd="0" destOrd="0" presId="urn:microsoft.com/office/officeart/2005/8/layout/vList5"/>
    <dgm:cxn modelId="{EBBD6D6B-5839-411E-ADD1-C93C3BF1D81D}" type="presOf" srcId="{F2E01790-CEF7-40C9-BF71-68B7FDE9A8A1}" destId="{CF8A1791-0E22-4A29-8C5C-E9811ED59C9F}" srcOrd="0" destOrd="0" presId="urn:microsoft.com/office/officeart/2005/8/layout/vList5"/>
    <dgm:cxn modelId="{5E6FA38E-0BCA-4B1F-B438-A3DE981939EB}" type="presOf" srcId="{FBD08157-AEDE-4C24-BDCE-07B50913AEA5}" destId="{64BF5849-7AD3-4B0C-806B-0F82DC4C4B0E}" srcOrd="0" destOrd="0" presId="urn:microsoft.com/office/officeart/2005/8/layout/vList5"/>
    <dgm:cxn modelId="{28E17F95-3B07-4612-8992-940E96C75266}" srcId="{94BFCE49-695D-41D2-AB7F-C6B14B0C0FA3}" destId="{C0862CA2-2D6B-41AE-9BA3-BDC60FDD4C68}" srcOrd="0" destOrd="0" parTransId="{9DDC3B0B-61F4-4F48-A899-7510E72F01C8}" sibTransId="{C5F6D181-307F-4656-8BB6-253D27DD1DF9}"/>
    <dgm:cxn modelId="{883BBF99-663F-48F6-9ED2-DAB391303EEE}" type="presOf" srcId="{D05AFA64-F583-4289-A76C-F12DB794743C}" destId="{D90F6D84-ECA9-45C6-B849-A098B21FE1C3}" srcOrd="0" destOrd="0" presId="urn:microsoft.com/office/officeart/2005/8/layout/vList5"/>
    <dgm:cxn modelId="{586809C2-4235-4323-8AF9-F1647509F7F5}" type="presOf" srcId="{6ABCCEF5-63DE-4A1E-B2E1-8924EFB63BD6}" destId="{01607C3A-67C2-42F2-AE87-5681DAAA774B}" srcOrd="0" destOrd="0" presId="urn:microsoft.com/office/officeart/2005/8/layout/vList5"/>
    <dgm:cxn modelId="{E8DDBAC6-83BC-4132-9CD5-E6A6614DCC79}" srcId="{723BBF18-169B-4475-928D-E4A5521797C5}" destId="{A9260738-F446-453B-83CF-10C95988648C}" srcOrd="0" destOrd="0" parTransId="{388A9EBD-2BA7-4B0F-A14A-221AD2436682}" sibTransId="{98A531BD-B853-4D89-84B0-27FEA1922D03}"/>
    <dgm:cxn modelId="{67F6AED2-F57E-482B-BD54-721185F22D7A}" type="presOf" srcId="{94BFCE49-695D-41D2-AB7F-C6B14B0C0FA3}" destId="{B56A8CD7-329F-4509-B2AC-323069BA3D74}" srcOrd="0" destOrd="0" presId="urn:microsoft.com/office/officeart/2005/8/layout/vList5"/>
    <dgm:cxn modelId="{7854A3DA-1A13-4AB3-AD20-5E83A59EE492}" type="presOf" srcId="{723BBF18-169B-4475-928D-E4A5521797C5}" destId="{8D84D582-31D9-45F1-B353-50685244F0CA}" srcOrd="0" destOrd="0" presId="urn:microsoft.com/office/officeart/2005/8/layout/vList5"/>
    <dgm:cxn modelId="{BDB587E0-4841-4F48-8412-E1CC38FE1E66}" srcId="{63784798-00E1-4E10-97DA-D3B7037DED33}" destId="{FBD08157-AEDE-4C24-BDCE-07B50913AEA5}" srcOrd="0" destOrd="0" parTransId="{71831211-F67C-487D-A162-6221C2E75B2A}" sibTransId="{D03960E4-7671-4251-A3FE-7E9EB3D6E674}"/>
    <dgm:cxn modelId="{834AA6E7-B7E1-47E4-9D39-44CFE9D7F94B}" srcId="{D05AFA64-F583-4289-A76C-F12DB794743C}" destId="{723BBF18-169B-4475-928D-E4A5521797C5}" srcOrd="3" destOrd="0" parTransId="{D78603EE-A0BC-40D0-BB48-E753A735A9E6}" sibTransId="{86AAC3E1-54FF-4542-B7F1-9ADBFA474DC0}"/>
    <dgm:cxn modelId="{21B602EA-EE2D-4FCA-AC64-283626598D60}" type="presOf" srcId="{A9260738-F446-453B-83CF-10C95988648C}" destId="{782F262B-027D-45F8-A866-42604954633B}" srcOrd="0" destOrd="0" presId="urn:microsoft.com/office/officeart/2005/8/layout/vList5"/>
    <dgm:cxn modelId="{2F1879F0-2B03-41BF-8F92-3EFA4EED40CC}" srcId="{D05AFA64-F583-4289-A76C-F12DB794743C}" destId="{63784798-00E1-4E10-97DA-D3B7037DED33}" srcOrd="0" destOrd="0" parTransId="{B75533CD-74D2-4F61-8C51-B5794D052C81}" sibTransId="{6D474E30-3351-4D91-919B-9FB0A29AADFF}"/>
    <dgm:cxn modelId="{0FACECF3-80CA-432F-B7DC-0555905E91AB}" srcId="{D05AFA64-F583-4289-A76C-F12DB794743C}" destId="{F2E01790-CEF7-40C9-BF71-68B7FDE9A8A1}" srcOrd="1" destOrd="0" parTransId="{B60625DE-97F4-4E99-BA92-1D3D72B74D00}" sibTransId="{D9A40D30-EE09-4B11-A62C-4C683872D016}"/>
    <dgm:cxn modelId="{8AFA4D73-0461-4C85-AF5A-6D597383BF25}" type="presParOf" srcId="{D90F6D84-ECA9-45C6-B849-A098B21FE1C3}" destId="{CFC31AB6-80D7-4100-B3CE-A1A64C79AF0E}" srcOrd="0" destOrd="0" presId="urn:microsoft.com/office/officeart/2005/8/layout/vList5"/>
    <dgm:cxn modelId="{35D7730F-5CFE-42C7-890C-BC21114C80D2}" type="presParOf" srcId="{CFC31AB6-80D7-4100-B3CE-A1A64C79AF0E}" destId="{9CBF7D90-6ACB-4974-9D4A-D9676A74C7AD}" srcOrd="0" destOrd="0" presId="urn:microsoft.com/office/officeart/2005/8/layout/vList5"/>
    <dgm:cxn modelId="{6A649452-BFE5-4B1C-A76A-F66AF86BF395}" type="presParOf" srcId="{CFC31AB6-80D7-4100-B3CE-A1A64C79AF0E}" destId="{64BF5849-7AD3-4B0C-806B-0F82DC4C4B0E}" srcOrd="1" destOrd="0" presId="urn:microsoft.com/office/officeart/2005/8/layout/vList5"/>
    <dgm:cxn modelId="{0D96714E-9AA7-4D3F-89D1-0B2BF1057EE2}" type="presParOf" srcId="{D90F6D84-ECA9-45C6-B849-A098B21FE1C3}" destId="{75F9C153-B7BB-4AD7-B4ED-E7824534ECB8}" srcOrd="1" destOrd="0" presId="urn:microsoft.com/office/officeart/2005/8/layout/vList5"/>
    <dgm:cxn modelId="{753ECA44-7B5B-49D0-90F8-1C6A9B2B6C5E}" type="presParOf" srcId="{D90F6D84-ECA9-45C6-B849-A098B21FE1C3}" destId="{CEC23958-111E-4C65-BAA5-8020BCE16B34}" srcOrd="2" destOrd="0" presId="urn:microsoft.com/office/officeart/2005/8/layout/vList5"/>
    <dgm:cxn modelId="{C897024D-2D55-4587-9032-9964AE4EE71D}" type="presParOf" srcId="{CEC23958-111E-4C65-BAA5-8020BCE16B34}" destId="{CF8A1791-0E22-4A29-8C5C-E9811ED59C9F}" srcOrd="0" destOrd="0" presId="urn:microsoft.com/office/officeart/2005/8/layout/vList5"/>
    <dgm:cxn modelId="{419AF16E-58AC-4F84-8B80-9C4DECA5D45A}" type="presParOf" srcId="{CEC23958-111E-4C65-BAA5-8020BCE16B34}" destId="{01607C3A-67C2-42F2-AE87-5681DAAA774B}" srcOrd="1" destOrd="0" presId="urn:microsoft.com/office/officeart/2005/8/layout/vList5"/>
    <dgm:cxn modelId="{AFD0D6AF-60BD-40E6-9990-9A98E0D6D6E8}" type="presParOf" srcId="{D90F6D84-ECA9-45C6-B849-A098B21FE1C3}" destId="{261103BC-E5F2-472F-AA78-EB9DE29DA7CB}" srcOrd="3" destOrd="0" presId="urn:microsoft.com/office/officeart/2005/8/layout/vList5"/>
    <dgm:cxn modelId="{FD6F3D18-E1D8-403F-A9F3-EFCFA4A228A2}" type="presParOf" srcId="{D90F6D84-ECA9-45C6-B849-A098B21FE1C3}" destId="{ACFAFB62-689F-475C-995A-E9140DE8040D}" srcOrd="4" destOrd="0" presId="urn:microsoft.com/office/officeart/2005/8/layout/vList5"/>
    <dgm:cxn modelId="{E8ABD137-A250-497D-8122-C0C6BC60064A}" type="presParOf" srcId="{ACFAFB62-689F-475C-995A-E9140DE8040D}" destId="{B56A8CD7-329F-4509-B2AC-323069BA3D74}" srcOrd="0" destOrd="0" presId="urn:microsoft.com/office/officeart/2005/8/layout/vList5"/>
    <dgm:cxn modelId="{5EC30675-3047-4D0D-88C0-B4D55DE69536}" type="presParOf" srcId="{ACFAFB62-689F-475C-995A-E9140DE8040D}" destId="{2AD7B1CD-6B74-453A-9180-6769B4CDED28}" srcOrd="1" destOrd="0" presId="urn:microsoft.com/office/officeart/2005/8/layout/vList5"/>
    <dgm:cxn modelId="{97BBFB01-38D9-4FFB-A432-0CD016E9D3B7}" type="presParOf" srcId="{D90F6D84-ECA9-45C6-B849-A098B21FE1C3}" destId="{1529CBC3-F17B-4496-A0E5-2E3F4F69B182}" srcOrd="5" destOrd="0" presId="urn:microsoft.com/office/officeart/2005/8/layout/vList5"/>
    <dgm:cxn modelId="{28703227-05F1-4490-93C7-6825CDC17D53}" type="presParOf" srcId="{D90F6D84-ECA9-45C6-B849-A098B21FE1C3}" destId="{9B564909-0447-4A7F-BE8D-77E5AD0B0908}" srcOrd="6" destOrd="0" presId="urn:microsoft.com/office/officeart/2005/8/layout/vList5"/>
    <dgm:cxn modelId="{A58FD6C0-919C-4D8E-A6C8-E575B158BB98}" type="presParOf" srcId="{9B564909-0447-4A7F-BE8D-77E5AD0B0908}" destId="{8D84D582-31D9-45F1-B353-50685244F0CA}" srcOrd="0" destOrd="0" presId="urn:microsoft.com/office/officeart/2005/8/layout/vList5"/>
    <dgm:cxn modelId="{512015A3-36AC-4278-81E4-988C4A930AC4}" type="presParOf" srcId="{9B564909-0447-4A7F-BE8D-77E5AD0B0908}" destId="{782F262B-027D-45F8-A866-42604954633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7AF7-59E1-4019-8C6D-4761F72CA2C1}">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9F7DA-DB1B-40E5-A0DB-C26EEE85A60D}">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61E96-35BE-4245-9173-E23D72162C2C}">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Develop and implement effective strategies to identify risks</a:t>
          </a:r>
        </a:p>
      </dsp:txBody>
      <dsp:txXfrm>
        <a:off x="1948202" y="159118"/>
        <a:ext cx="3233964" cy="1371985"/>
      </dsp:txXfrm>
    </dsp:sp>
    <dsp:sp modelId="{BFF43E0D-86F9-4196-A66C-DC6E32863997}">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3420D-B119-48F0-A1A1-87A96BA14B2F}">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E0EC6-10B3-4C39-8A4F-B94764CA62A3}">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Understand the legal implications of Loss Prevention activities, including the rights of employees and customers</a:t>
          </a:r>
        </a:p>
      </dsp:txBody>
      <dsp:txXfrm>
        <a:off x="7411643" y="159118"/>
        <a:ext cx="3233964" cy="1371985"/>
      </dsp:txXfrm>
    </dsp:sp>
    <dsp:sp modelId="{96077D11-F2D5-4DE0-AC7E-DE6B4C82D3CC}">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5D0ED-7A63-4C1F-A9AA-B5A88BE3BF7F}">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BF5AE9-84D9-4C74-AC90-88AE51C90815}">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Train and mentor store staff on Loss Prevention techniques and policies</a:t>
          </a:r>
        </a:p>
      </dsp:txBody>
      <dsp:txXfrm>
        <a:off x="1948202" y="2158301"/>
        <a:ext cx="3233964" cy="1371985"/>
      </dsp:txXfrm>
    </dsp:sp>
    <dsp:sp modelId="{FA6B97E5-895D-4A2E-AC54-2472D62A6CF4}">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D5425-2EA3-47D0-B182-5B52E2CD7791}">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F4CA80-42A2-48A9-98EA-01A9CE3A514A}">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Understand how to maintain accurate and detailed records of Loss Prevention activities and incidents</a:t>
          </a:r>
        </a:p>
      </dsp:txBody>
      <dsp:txXfrm>
        <a:off x="7411643" y="2158301"/>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A4331-1883-4A75-9793-B1702D602F3C}">
      <dsp:nvSpPr>
        <dsp:cNvPr id="0" name=""/>
        <dsp:cNvSpPr/>
      </dsp:nvSpPr>
      <dsp:spPr>
        <a:xfrm>
          <a:off x="2329474" y="1084105"/>
          <a:ext cx="505093" cy="91440"/>
        </a:xfrm>
        <a:custGeom>
          <a:avLst/>
          <a:gdLst/>
          <a:ahLst/>
          <a:cxnLst/>
          <a:rect l="0" t="0" r="0" b="0"/>
          <a:pathLst>
            <a:path>
              <a:moveTo>
                <a:pt x="0" y="45720"/>
              </a:moveTo>
              <a:lnTo>
                <a:pt x="50509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1127147"/>
        <a:ext cx="26784" cy="5356"/>
      </dsp:txXfrm>
    </dsp:sp>
    <dsp:sp modelId="{22C55209-7709-4A09-A86F-83A9CD64C8EF}">
      <dsp:nvSpPr>
        <dsp:cNvPr id="0" name=""/>
        <dsp:cNvSpPr/>
      </dsp:nvSpPr>
      <dsp:spPr>
        <a:xfrm>
          <a:off x="2174" y="431095"/>
          <a:ext cx="2329100" cy="1397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kern="1200"/>
            <a:t>Introduction</a:t>
          </a:r>
        </a:p>
      </dsp:txBody>
      <dsp:txXfrm>
        <a:off x="2174" y="431095"/>
        <a:ext cx="2329100" cy="1397460"/>
      </dsp:txXfrm>
    </dsp:sp>
    <dsp:sp modelId="{DA31F06B-2EB4-45E5-ACFE-55E98159928A}">
      <dsp:nvSpPr>
        <dsp:cNvPr id="0" name=""/>
        <dsp:cNvSpPr/>
      </dsp:nvSpPr>
      <dsp:spPr>
        <a:xfrm>
          <a:off x="5194267" y="1084105"/>
          <a:ext cx="505093" cy="91440"/>
        </a:xfrm>
        <a:custGeom>
          <a:avLst/>
          <a:gdLst/>
          <a:ahLst/>
          <a:cxnLst/>
          <a:rect l="0" t="0" r="0" b="0"/>
          <a:pathLst>
            <a:path>
              <a:moveTo>
                <a:pt x="0" y="45720"/>
              </a:moveTo>
              <a:lnTo>
                <a:pt x="50509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1127147"/>
        <a:ext cx="26784" cy="5356"/>
      </dsp:txXfrm>
    </dsp:sp>
    <dsp:sp modelId="{53C4F566-2223-478B-86FD-5CA0157BB5A8}">
      <dsp:nvSpPr>
        <dsp:cNvPr id="0" name=""/>
        <dsp:cNvSpPr/>
      </dsp:nvSpPr>
      <dsp:spPr>
        <a:xfrm>
          <a:off x="2866967" y="431095"/>
          <a:ext cx="2329100" cy="13974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dirty="0"/>
            <a:t>CBT/Activity</a:t>
          </a:r>
          <a:r>
            <a:rPr lang="en-US" sz="2000" kern="1200" dirty="0"/>
            <a:t>: Identifying Scams</a:t>
          </a:r>
        </a:p>
      </dsp:txBody>
      <dsp:txXfrm>
        <a:off x="2866967" y="431095"/>
        <a:ext cx="2329100" cy="1397460"/>
      </dsp:txXfrm>
    </dsp:sp>
    <dsp:sp modelId="{975A39E7-6BC6-4AC0-B8E7-746759C45B7C}">
      <dsp:nvSpPr>
        <dsp:cNvPr id="0" name=""/>
        <dsp:cNvSpPr/>
      </dsp:nvSpPr>
      <dsp:spPr>
        <a:xfrm>
          <a:off x="8059061" y="1084105"/>
          <a:ext cx="505093" cy="91440"/>
        </a:xfrm>
        <a:custGeom>
          <a:avLst/>
          <a:gdLst/>
          <a:ahLst/>
          <a:cxnLst/>
          <a:rect l="0" t="0" r="0" b="0"/>
          <a:pathLst>
            <a:path>
              <a:moveTo>
                <a:pt x="0" y="45720"/>
              </a:moveTo>
              <a:lnTo>
                <a:pt x="50509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1127147"/>
        <a:ext cx="26784" cy="5356"/>
      </dsp:txXfrm>
    </dsp:sp>
    <dsp:sp modelId="{7EA2028C-2203-47C2-9B1C-76EDBA8D6E0B}">
      <dsp:nvSpPr>
        <dsp:cNvPr id="0" name=""/>
        <dsp:cNvSpPr/>
      </dsp:nvSpPr>
      <dsp:spPr>
        <a:xfrm>
          <a:off x="5731761" y="431095"/>
          <a:ext cx="2329100" cy="139746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dirty="0"/>
            <a:t>QRG</a:t>
          </a:r>
          <a:r>
            <a:rPr lang="en-US" sz="2000" kern="1200" dirty="0"/>
            <a:t>: Most Common Scams</a:t>
          </a:r>
        </a:p>
      </dsp:txBody>
      <dsp:txXfrm>
        <a:off x="5731761" y="431095"/>
        <a:ext cx="2329100" cy="1397460"/>
      </dsp:txXfrm>
    </dsp:sp>
    <dsp:sp modelId="{06952083-4FFD-4DAA-9D40-7A699C596405}">
      <dsp:nvSpPr>
        <dsp:cNvPr id="0" name=""/>
        <dsp:cNvSpPr/>
      </dsp:nvSpPr>
      <dsp:spPr>
        <a:xfrm>
          <a:off x="1166724" y="1826755"/>
          <a:ext cx="8594380" cy="505093"/>
        </a:xfrm>
        <a:custGeom>
          <a:avLst/>
          <a:gdLst/>
          <a:ahLst/>
          <a:cxnLst/>
          <a:rect l="0" t="0" r="0" b="0"/>
          <a:pathLst>
            <a:path>
              <a:moveTo>
                <a:pt x="8594380" y="0"/>
              </a:moveTo>
              <a:lnTo>
                <a:pt x="8594380" y="269646"/>
              </a:lnTo>
              <a:lnTo>
                <a:pt x="0" y="269646"/>
              </a:lnTo>
              <a:lnTo>
                <a:pt x="0" y="505093"/>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8638" y="2076624"/>
        <a:ext cx="430552" cy="5356"/>
      </dsp:txXfrm>
    </dsp:sp>
    <dsp:sp modelId="{754170A6-61D5-4CFA-8155-6E4A889B4886}">
      <dsp:nvSpPr>
        <dsp:cNvPr id="0" name=""/>
        <dsp:cNvSpPr/>
      </dsp:nvSpPr>
      <dsp:spPr>
        <a:xfrm>
          <a:off x="8596554" y="431095"/>
          <a:ext cx="2329100" cy="1397460"/>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dirty="0"/>
            <a:t>CBT/Activity</a:t>
          </a:r>
          <a:r>
            <a:rPr lang="en-US" sz="2000" kern="1200" dirty="0"/>
            <a:t>: Communicating with Law Enforcement</a:t>
          </a:r>
        </a:p>
      </dsp:txBody>
      <dsp:txXfrm>
        <a:off x="8596554" y="431095"/>
        <a:ext cx="2329100" cy="1397460"/>
      </dsp:txXfrm>
    </dsp:sp>
    <dsp:sp modelId="{F539DA8A-18A6-4A9B-9D1A-8BD3A3AA5040}">
      <dsp:nvSpPr>
        <dsp:cNvPr id="0" name=""/>
        <dsp:cNvSpPr/>
      </dsp:nvSpPr>
      <dsp:spPr>
        <a:xfrm>
          <a:off x="2329474" y="3017259"/>
          <a:ext cx="505093" cy="91440"/>
        </a:xfrm>
        <a:custGeom>
          <a:avLst/>
          <a:gdLst/>
          <a:ahLst/>
          <a:cxnLst/>
          <a:rect l="0" t="0" r="0" b="0"/>
          <a:pathLst>
            <a:path>
              <a:moveTo>
                <a:pt x="0" y="45720"/>
              </a:moveTo>
              <a:lnTo>
                <a:pt x="505093"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3060300"/>
        <a:ext cx="26784" cy="5356"/>
      </dsp:txXfrm>
    </dsp:sp>
    <dsp:sp modelId="{CE067B17-25BA-49B8-980B-9C7DB1C30E21}">
      <dsp:nvSpPr>
        <dsp:cNvPr id="0" name=""/>
        <dsp:cNvSpPr/>
      </dsp:nvSpPr>
      <dsp:spPr>
        <a:xfrm>
          <a:off x="2174" y="2364249"/>
          <a:ext cx="2329100" cy="1397460"/>
        </a:xfrm>
        <a:prstGeom prst="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dirty="0"/>
            <a:t>QRG</a:t>
          </a:r>
          <a:r>
            <a:rPr lang="en-US" sz="2000" kern="1200" dirty="0"/>
            <a:t>: How to Respond if an Officer Requests a Video</a:t>
          </a:r>
        </a:p>
      </dsp:txBody>
      <dsp:txXfrm>
        <a:off x="2174" y="2364249"/>
        <a:ext cx="2329100" cy="1397460"/>
      </dsp:txXfrm>
    </dsp:sp>
    <dsp:sp modelId="{FABAE1DE-A2E6-45AA-9C84-7DF8C87552D4}">
      <dsp:nvSpPr>
        <dsp:cNvPr id="0" name=""/>
        <dsp:cNvSpPr/>
      </dsp:nvSpPr>
      <dsp:spPr>
        <a:xfrm>
          <a:off x="5194267" y="3017259"/>
          <a:ext cx="505093" cy="91440"/>
        </a:xfrm>
        <a:custGeom>
          <a:avLst/>
          <a:gdLst/>
          <a:ahLst/>
          <a:cxnLst/>
          <a:rect l="0" t="0" r="0" b="0"/>
          <a:pathLst>
            <a:path>
              <a:moveTo>
                <a:pt x="0" y="45720"/>
              </a:moveTo>
              <a:lnTo>
                <a:pt x="50509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3060300"/>
        <a:ext cx="26784" cy="5356"/>
      </dsp:txXfrm>
    </dsp:sp>
    <dsp:sp modelId="{87E08B49-9122-4E86-BFA9-FD3D11D2349D}">
      <dsp:nvSpPr>
        <dsp:cNvPr id="0" name=""/>
        <dsp:cNvSpPr/>
      </dsp:nvSpPr>
      <dsp:spPr>
        <a:xfrm>
          <a:off x="2866967" y="2364249"/>
          <a:ext cx="2329100" cy="1397460"/>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dirty="0"/>
            <a:t>CBT</a:t>
          </a:r>
          <a:r>
            <a:rPr lang="en-US" sz="2000" kern="1200" dirty="0"/>
            <a:t>: End of Day Procedures and Best Practices</a:t>
          </a:r>
        </a:p>
      </dsp:txBody>
      <dsp:txXfrm>
        <a:off x="2866967" y="2364249"/>
        <a:ext cx="2329100" cy="1397460"/>
      </dsp:txXfrm>
    </dsp:sp>
    <dsp:sp modelId="{5A515E8D-E449-4744-9EA1-6A755DE295C7}">
      <dsp:nvSpPr>
        <dsp:cNvPr id="0" name=""/>
        <dsp:cNvSpPr/>
      </dsp:nvSpPr>
      <dsp:spPr>
        <a:xfrm>
          <a:off x="8059061" y="3017259"/>
          <a:ext cx="505093" cy="91440"/>
        </a:xfrm>
        <a:custGeom>
          <a:avLst/>
          <a:gdLst/>
          <a:ahLst/>
          <a:cxnLst/>
          <a:rect l="0" t="0" r="0" b="0"/>
          <a:pathLst>
            <a:path>
              <a:moveTo>
                <a:pt x="0" y="45720"/>
              </a:moveTo>
              <a:lnTo>
                <a:pt x="50509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3060300"/>
        <a:ext cx="26784" cy="5356"/>
      </dsp:txXfrm>
    </dsp:sp>
    <dsp:sp modelId="{F74F707A-5E31-4E95-819B-7A93004A33F8}">
      <dsp:nvSpPr>
        <dsp:cNvPr id="0" name=""/>
        <dsp:cNvSpPr/>
      </dsp:nvSpPr>
      <dsp:spPr>
        <a:xfrm>
          <a:off x="5731761" y="2364249"/>
          <a:ext cx="2329100" cy="1397460"/>
        </a:xfrm>
        <a:prstGeom prst="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b="1" kern="1200"/>
            <a:t>QRG</a:t>
          </a:r>
          <a:r>
            <a:rPr lang="en-US" sz="2000" kern="1200"/>
            <a:t>: EOD Checklist</a:t>
          </a:r>
        </a:p>
      </dsp:txBody>
      <dsp:txXfrm>
        <a:off x="5731761" y="2364249"/>
        <a:ext cx="2329100" cy="1397460"/>
      </dsp:txXfrm>
    </dsp:sp>
    <dsp:sp modelId="{3D5D8F68-2BD4-4D61-9E8B-B7218A26F74A}">
      <dsp:nvSpPr>
        <dsp:cNvPr id="0" name=""/>
        <dsp:cNvSpPr/>
      </dsp:nvSpPr>
      <dsp:spPr>
        <a:xfrm>
          <a:off x="8596554" y="2364249"/>
          <a:ext cx="2329100" cy="1397460"/>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889000">
            <a:lnSpc>
              <a:spcPct val="90000"/>
            </a:lnSpc>
            <a:spcBef>
              <a:spcPct val="0"/>
            </a:spcBef>
            <a:spcAft>
              <a:spcPct val="35000"/>
            </a:spcAft>
            <a:buNone/>
          </a:pPr>
          <a:r>
            <a:rPr lang="en-US" sz="2000" kern="1200"/>
            <a:t>Final Assessment</a:t>
          </a:r>
        </a:p>
      </dsp:txBody>
      <dsp:txXfrm>
        <a:off x="8596554" y="2364249"/>
        <a:ext cx="2329100" cy="1397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6672-AC78-4E8B-8EFB-7453A2BD39C7}">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7B4C23-AB44-43B9-9131-AEEC9EA5B7FA}">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Show the flow and order of the learning module</a:t>
          </a:r>
        </a:p>
      </dsp:txBody>
      <dsp:txXfrm>
        <a:off x="59990" y="2654049"/>
        <a:ext cx="3226223" cy="720000"/>
      </dsp:txXfrm>
    </dsp:sp>
    <dsp:sp modelId="{BBA2108C-41FF-4A87-B23D-0F7F3F7D5051}">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F6F6F3-6C1C-4196-A222-1B0377295108}">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Show estimated time of completion</a:t>
          </a:r>
        </a:p>
      </dsp:txBody>
      <dsp:txXfrm>
        <a:off x="3850802" y="2654049"/>
        <a:ext cx="3226223" cy="720000"/>
      </dsp:txXfrm>
    </dsp:sp>
    <dsp:sp modelId="{4264C553-D73D-4CC2-89A1-3C8E92CAD2FF}">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CA6C3E-381D-4B80-B6BF-1049A7168137}">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Show learning objectives</a:t>
          </a:r>
        </a:p>
      </dsp:txBody>
      <dsp:txXfrm>
        <a:off x="7641615" y="2654049"/>
        <a:ext cx="32262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5849-7AD3-4B0C-806B-0F82DC4C4B0E}">
      <dsp:nvSpPr>
        <dsp:cNvPr id="0" name=""/>
        <dsp:cNvSpPr/>
      </dsp:nvSpPr>
      <dsp:spPr>
        <a:xfrm rot="5400000">
          <a:off x="4168584" y="-1650486"/>
          <a:ext cx="793262" cy="429667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Importance of recognizing and preventing scams in retail.</a:t>
          </a:r>
          <a:endParaRPr lang="en-US" sz="2000" kern="1200"/>
        </a:p>
      </dsp:txBody>
      <dsp:txXfrm rot="-5400000">
        <a:off x="2416879" y="139943"/>
        <a:ext cx="4257949" cy="715814"/>
      </dsp:txXfrm>
    </dsp:sp>
    <dsp:sp modelId="{9CBF7D90-6ACB-4974-9D4A-D9676A74C7AD}">
      <dsp:nvSpPr>
        <dsp:cNvPr id="0" name=""/>
        <dsp:cNvSpPr/>
      </dsp:nvSpPr>
      <dsp:spPr>
        <a:xfrm>
          <a:off x="0" y="2061"/>
          <a:ext cx="2416878" cy="9915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b="1" i="0" kern="1200"/>
            <a:t>Introduction</a:t>
          </a:r>
          <a:r>
            <a:rPr lang="en-US" sz="2500" b="0" i="0" kern="1200"/>
            <a:t>: </a:t>
          </a:r>
          <a:endParaRPr lang="en-US" sz="2500" kern="1200"/>
        </a:p>
      </dsp:txBody>
      <dsp:txXfrm>
        <a:off x="48405" y="50466"/>
        <a:ext cx="2320068" cy="894768"/>
      </dsp:txXfrm>
    </dsp:sp>
    <dsp:sp modelId="{01607C3A-67C2-42F2-AE87-5681DAAA774B}">
      <dsp:nvSpPr>
        <dsp:cNvPr id="0" name=""/>
        <dsp:cNvSpPr/>
      </dsp:nvSpPr>
      <dsp:spPr>
        <a:xfrm rot="5400000">
          <a:off x="4168584" y="-609329"/>
          <a:ext cx="793262" cy="429667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Detailed descriptions of various scams with video examples.</a:t>
          </a:r>
          <a:endParaRPr lang="en-US" sz="2000" kern="1200"/>
        </a:p>
      </dsp:txBody>
      <dsp:txXfrm rot="-5400000">
        <a:off x="2416879" y="1181100"/>
        <a:ext cx="4257949" cy="715814"/>
      </dsp:txXfrm>
    </dsp:sp>
    <dsp:sp modelId="{CF8A1791-0E22-4A29-8C5C-E9811ED59C9F}">
      <dsp:nvSpPr>
        <dsp:cNvPr id="0" name=""/>
        <dsp:cNvSpPr/>
      </dsp:nvSpPr>
      <dsp:spPr>
        <a:xfrm>
          <a:off x="0" y="1043218"/>
          <a:ext cx="2416878" cy="9915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b="1" i="0" kern="1200"/>
            <a:t>Scam Descriptions</a:t>
          </a:r>
          <a:r>
            <a:rPr lang="en-US" sz="2500" b="0" i="0" kern="1200"/>
            <a:t>: </a:t>
          </a:r>
          <a:endParaRPr lang="en-US" sz="2500" kern="1200"/>
        </a:p>
      </dsp:txBody>
      <dsp:txXfrm>
        <a:off x="48405" y="1091623"/>
        <a:ext cx="2320068" cy="894768"/>
      </dsp:txXfrm>
    </dsp:sp>
    <dsp:sp modelId="{2AD7B1CD-6B74-453A-9180-6769B4CDED28}">
      <dsp:nvSpPr>
        <dsp:cNvPr id="0" name=""/>
        <dsp:cNvSpPr/>
      </dsp:nvSpPr>
      <dsp:spPr>
        <a:xfrm rot="5400000">
          <a:off x="4168584" y="431827"/>
          <a:ext cx="793262" cy="429667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Available via smartphone or store tablet.</a:t>
          </a:r>
          <a:endParaRPr lang="en-US" sz="2000" kern="1200"/>
        </a:p>
      </dsp:txBody>
      <dsp:txXfrm rot="-5400000">
        <a:off x="2416879" y="2222256"/>
        <a:ext cx="4257949" cy="715814"/>
      </dsp:txXfrm>
    </dsp:sp>
    <dsp:sp modelId="{B56A8CD7-329F-4509-B2AC-323069BA3D74}">
      <dsp:nvSpPr>
        <dsp:cNvPr id="0" name=""/>
        <dsp:cNvSpPr/>
      </dsp:nvSpPr>
      <dsp:spPr>
        <a:xfrm>
          <a:off x="0" y="2084375"/>
          <a:ext cx="2416878" cy="9915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b="1" i="0" kern="1200"/>
            <a:t>Accessibility</a:t>
          </a:r>
          <a:r>
            <a:rPr lang="en-US" sz="2500" b="0" i="0" kern="1200"/>
            <a:t>: </a:t>
          </a:r>
          <a:endParaRPr lang="en-US" sz="2500" kern="1200"/>
        </a:p>
      </dsp:txBody>
      <dsp:txXfrm>
        <a:off x="48405" y="2132780"/>
        <a:ext cx="2320068" cy="894768"/>
      </dsp:txXfrm>
    </dsp:sp>
    <dsp:sp modelId="{782F262B-027D-45F8-A866-42604954633B}">
      <dsp:nvSpPr>
        <dsp:cNvPr id="0" name=""/>
        <dsp:cNvSpPr/>
      </dsp:nvSpPr>
      <dsp:spPr>
        <a:xfrm rot="5400000">
          <a:off x="4168584" y="1472984"/>
          <a:ext cx="793262" cy="429667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0" kern="1200"/>
            <a:t>Scam Title, Description, Video Example of scam, and Helpful Tips</a:t>
          </a:r>
          <a:endParaRPr lang="en-US" sz="2000" kern="1200"/>
        </a:p>
      </dsp:txBody>
      <dsp:txXfrm rot="-5400000">
        <a:off x="2416879" y="3263413"/>
        <a:ext cx="4257949" cy="715814"/>
      </dsp:txXfrm>
    </dsp:sp>
    <dsp:sp modelId="{8D84D582-31D9-45F1-B353-50685244F0CA}">
      <dsp:nvSpPr>
        <dsp:cNvPr id="0" name=""/>
        <dsp:cNvSpPr/>
      </dsp:nvSpPr>
      <dsp:spPr>
        <a:xfrm>
          <a:off x="0" y="3125532"/>
          <a:ext cx="2416878" cy="9915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b="1" i="0" kern="1200"/>
            <a:t>Content Structure</a:t>
          </a:r>
          <a:r>
            <a:rPr lang="en-US" sz="2500" b="0" i="0" kern="1200"/>
            <a:t>:</a:t>
          </a:r>
          <a:endParaRPr lang="en-US" sz="2500" kern="1200"/>
        </a:p>
      </dsp:txBody>
      <dsp:txXfrm>
        <a:off x="48405" y="3173937"/>
        <a:ext cx="2320068" cy="89476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B7733-79EC-4932-891E-0085CF678A46}"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266FC-B979-4A03-8B5A-C97B1CADFA76}" type="slidenum">
              <a:rPr lang="en-US" smtClean="0"/>
              <a:t>‹#›</a:t>
            </a:fld>
            <a:endParaRPr lang="en-US"/>
          </a:p>
        </p:txBody>
      </p:sp>
    </p:spTree>
    <p:extLst>
      <p:ext uri="{BB962C8B-B14F-4D97-AF65-F5344CB8AC3E}">
        <p14:creationId xmlns:p14="http://schemas.microsoft.com/office/powerpoint/2010/main" val="217649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of learning will focus on the essential skills Store Managers need to be proficient in to run a store safely and effectively. </a:t>
            </a:r>
            <a:r>
              <a:rPr lang="en-US" sz="1800" dirty="0">
                <a:solidFill>
                  <a:srgbClr val="4F81BD"/>
                </a:solidFill>
                <a:effectLst/>
                <a:latin typeface="Arial" panose="020B0604020202020204" pitchFamily="34" charset="0"/>
                <a:ea typeface="MS Mincho" panose="02020609040205080304" pitchFamily="49" charset="-128"/>
                <a:cs typeface="Times New Roman" panose="02020603050405020304" pitchFamily="18" charset="0"/>
              </a:rPr>
              <a:t>This training will address learning gaps in the Essential Skills module. The primary objective of the Loss Prevention training program for Managers is to educate them on their responsibilities, enabling them to identify key aspects of their role to ensure store safety and minimize theft and risk.</a:t>
            </a:r>
            <a:r>
              <a:rPr lang="en-US" sz="1800" dirty="0">
                <a:solidFill>
                  <a:schemeClr val="tx1"/>
                </a:solidFill>
                <a:effectLst/>
                <a:latin typeface="+mn-lt"/>
                <a:ea typeface="+mn-ea"/>
                <a:cs typeface="+mn-cs"/>
              </a:rPr>
              <a:t> </a:t>
            </a:r>
            <a:r>
              <a:rPr lang="en-US" sz="1800" dirty="0">
                <a:solidFill>
                  <a:srgbClr val="4F81BD"/>
                </a:solidFill>
                <a:effectLst/>
                <a:latin typeface="Arial" panose="020B0604020202020204" pitchFamily="34" charset="0"/>
                <a:ea typeface="MS Mincho" panose="02020609040205080304" pitchFamily="49" charset="-128"/>
                <a:cs typeface="Times New Roman" panose="02020603050405020304" pitchFamily="18" charset="0"/>
              </a:rPr>
              <a:t>This program will be delivered via an LMS and will be asynchronous, allowing learners to work through the course in their own time. </a:t>
            </a:r>
          </a:p>
          <a:p>
            <a:endParaRPr lang="en-US" sz="1800" dirty="0">
              <a:solidFill>
                <a:srgbClr val="4F81BD"/>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0266FC-B979-4A03-8B5A-C97B1CADFA76}" type="slidenum">
              <a:rPr lang="en-US" smtClean="0"/>
              <a:t>1</a:t>
            </a:fld>
            <a:endParaRPr lang="en-US"/>
          </a:p>
        </p:txBody>
      </p:sp>
    </p:spTree>
    <p:extLst>
      <p:ext uri="{BB962C8B-B14F-4D97-AF65-F5344CB8AC3E}">
        <p14:creationId xmlns:p14="http://schemas.microsoft.com/office/powerpoint/2010/main" val="199178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b="0" i="0" dirty="0">
                <a:solidFill>
                  <a:srgbClr val="242424"/>
                </a:solidFill>
                <a:effectLst/>
                <a:latin typeface="Segoe UI" panose="020B0502040204020203" pitchFamily="34" charset="0"/>
              </a:rPr>
              <a:t>By incorporating these strategies into the learning process, learners gain a comprehensive understanding of loss prevention, from theoretical knowledge to practical application. This approach ensures they are well-equipped to handle real-world challenges effectively and ethically.</a:t>
            </a:r>
          </a:p>
          <a:p>
            <a:pPr algn="l">
              <a:buFont typeface="+mj-lt"/>
              <a:buNone/>
            </a:pPr>
            <a:br>
              <a:rPr lang="en-US" dirty="0"/>
            </a:br>
            <a:r>
              <a:rPr lang="en-US" b="0" i="0" dirty="0">
                <a:solidFill>
                  <a:srgbClr val="242424"/>
                </a:solidFill>
                <a:effectLst/>
                <a:latin typeface="Segoe UI" panose="020B0502040204020203" pitchFamily="34" charset="0"/>
              </a:rPr>
              <a:t>Develop and Implement Effective Strategies to Identify Risks: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Proactive Learning</a:t>
            </a:r>
            <a:r>
              <a:rPr lang="en-US" b="0" i="0" dirty="0">
                <a:solidFill>
                  <a:srgbClr val="242424"/>
                </a:solidFill>
                <a:effectLst/>
                <a:latin typeface="Segoe UI" panose="020B0502040204020203" pitchFamily="34" charset="0"/>
              </a:rPr>
              <a:t>: By focusing on risk identification and mitigation, learners are encouraged to think ahead and anticipate potential issues. This proactive approach fosters critical thinking and problem-solving skills.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Real-World Application</a:t>
            </a:r>
            <a:r>
              <a:rPr lang="en-US" b="0" i="0" dirty="0">
                <a:solidFill>
                  <a:srgbClr val="242424"/>
                </a:solidFill>
                <a:effectLst/>
                <a:latin typeface="Segoe UI" panose="020B0502040204020203" pitchFamily="34" charset="0"/>
              </a:rPr>
              <a:t>: Implementing these strategies in real scenarios helps learners understand the practical implications of their actions, making the learning experience more tangible and relevant.</a:t>
            </a:r>
          </a:p>
          <a:p>
            <a:pPr marL="457200" lvl="1" indent="0"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algn="l">
              <a:buFont typeface="+mj-lt"/>
              <a:buNone/>
            </a:pPr>
            <a:r>
              <a:rPr lang="en-US" b="0" i="0" dirty="0">
                <a:solidFill>
                  <a:srgbClr val="242424"/>
                </a:solidFill>
                <a:effectLst/>
                <a:latin typeface="Segoe UI" panose="020B0502040204020203" pitchFamily="34" charset="0"/>
              </a:rPr>
              <a:t>Understand the Legal Implications of Loss Prevention Activities, Including the Rights of Employees and Customers: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Ethical Awareness</a:t>
            </a:r>
            <a:r>
              <a:rPr lang="en-US" b="0" i="0" dirty="0">
                <a:solidFill>
                  <a:srgbClr val="242424"/>
                </a:solidFill>
                <a:effectLst/>
                <a:latin typeface="Segoe UI" panose="020B0502040204020203" pitchFamily="34" charset="0"/>
              </a:rPr>
              <a:t>: Learning about legal implications ensures that learners are aware of the ethical and legal boundaries within which they must operate. This promotes responsible and lawful behavior.</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Informed Decision-Making</a:t>
            </a:r>
            <a:r>
              <a:rPr lang="en-US" b="0" i="0" dirty="0">
                <a:solidFill>
                  <a:srgbClr val="242424"/>
                </a:solidFill>
                <a:effectLst/>
                <a:latin typeface="Segoe UI" panose="020B0502040204020203" pitchFamily="34" charset="0"/>
              </a:rPr>
              <a:t>: Understanding legal aspects helps learners make informed decisions that comply with regulations, reducing the risk of legal issues and enhancing their professional competence.</a:t>
            </a:r>
          </a:p>
          <a:p>
            <a:pPr marL="457200" lvl="1" indent="0"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algn="l">
              <a:buFont typeface="+mj-lt"/>
              <a:buNone/>
            </a:pPr>
            <a:r>
              <a:rPr lang="en-US" b="0" i="0" dirty="0">
                <a:solidFill>
                  <a:srgbClr val="242424"/>
                </a:solidFill>
                <a:effectLst/>
                <a:latin typeface="Segoe UI" panose="020B0502040204020203" pitchFamily="34" charset="0"/>
              </a:rPr>
              <a:t>Train and Mentor Store Staff on Loss Prevention Techniques and Policies: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Skill Development</a:t>
            </a:r>
            <a:r>
              <a:rPr lang="en-US" b="0" i="0" dirty="0">
                <a:solidFill>
                  <a:srgbClr val="242424"/>
                </a:solidFill>
                <a:effectLst/>
                <a:latin typeface="Segoe UI" panose="020B0502040204020203" pitchFamily="34" charset="0"/>
              </a:rPr>
              <a:t>: Training and mentoring provide hands-on experience, allowing learners to practice and refine their skills in a supportive environment. </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Engagement and Retention</a:t>
            </a:r>
            <a:r>
              <a:rPr lang="en-US" b="0" i="0" dirty="0">
                <a:solidFill>
                  <a:srgbClr val="242424"/>
                </a:solidFill>
                <a:effectLst/>
                <a:latin typeface="Segoe UI" panose="020B0502040204020203" pitchFamily="34" charset="0"/>
              </a:rPr>
              <a:t>: Interactive training sessions and mentorship programs keep learners engaged and motivated, leading to better retention of information and techniques.</a:t>
            </a:r>
          </a:p>
          <a:p>
            <a:pPr marL="457200" lvl="1" indent="0"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algn="l">
              <a:buFont typeface="+mj-lt"/>
              <a:buNone/>
            </a:pPr>
            <a:r>
              <a:rPr lang="en-US" b="0" i="0" dirty="0">
                <a:solidFill>
                  <a:srgbClr val="242424"/>
                </a:solidFill>
                <a:effectLst/>
                <a:latin typeface="Segoe UI" panose="020B0502040204020203" pitchFamily="34" charset="0"/>
              </a:rPr>
              <a:t>Understand How to Maintain Accurate and Detailed Records of Loss Prevention Activities and Incidents: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Attention to Detail</a:t>
            </a:r>
            <a:r>
              <a:rPr lang="en-US" b="0" i="0" dirty="0">
                <a:solidFill>
                  <a:srgbClr val="242424"/>
                </a:solidFill>
                <a:effectLst/>
                <a:latin typeface="Segoe UI" panose="020B0502040204020203" pitchFamily="34" charset="0"/>
              </a:rPr>
              <a:t>: Maintaining accurate records requires meticulous attention to detail, which is a valuable skill in any professional setting. This practice helps learners develop precision and thoroughness.</a:t>
            </a:r>
          </a:p>
          <a:p>
            <a:pPr marL="742950" lvl="1" indent="-2857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Accountability and Transparency</a:t>
            </a:r>
            <a:r>
              <a:rPr lang="en-US" b="0" i="0" dirty="0">
                <a:solidFill>
                  <a:srgbClr val="242424"/>
                </a:solidFill>
                <a:effectLst/>
                <a:latin typeface="Segoe UI" panose="020B0502040204020203" pitchFamily="34" charset="0"/>
              </a:rPr>
              <a:t>: Accurate record-keeping promotes accountability and transparency, ensuring that all activities and incidents are documented properly.</a:t>
            </a:r>
          </a:p>
          <a:p>
            <a:endParaRPr lang="en-US" dirty="0"/>
          </a:p>
          <a:p>
            <a:endParaRPr lang="en-US" dirty="0"/>
          </a:p>
        </p:txBody>
      </p:sp>
      <p:sp>
        <p:nvSpPr>
          <p:cNvPr id="4" name="Slide Number Placeholder 3"/>
          <p:cNvSpPr>
            <a:spLocks noGrp="1"/>
          </p:cNvSpPr>
          <p:nvPr>
            <p:ph type="sldNum" sz="quarter" idx="5"/>
          </p:nvPr>
        </p:nvSpPr>
        <p:spPr/>
        <p:txBody>
          <a:bodyPr/>
          <a:lstStyle/>
          <a:p>
            <a:fld id="{170266FC-B979-4A03-8B5A-C97B1CADFA76}" type="slidenum">
              <a:rPr lang="en-US" smtClean="0"/>
              <a:t>2</a:t>
            </a:fld>
            <a:endParaRPr lang="en-US"/>
          </a:p>
        </p:txBody>
      </p:sp>
    </p:spTree>
    <p:extLst>
      <p:ext uri="{BB962C8B-B14F-4D97-AF65-F5344CB8AC3E}">
        <p14:creationId xmlns:p14="http://schemas.microsoft.com/office/powerpoint/2010/main" val="376826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Segoe UI" panose="020B0502040204020203" pitchFamily="34" charset="0"/>
              </a:rPr>
              <a:t>This course is designed to be completed sequentially in its entirety. However, it features an open-ended time limit, allowing Store Managers to complete it at their own pace. As learners complete each item, they will progress through the training. The module includes texts introducing various topics, videos when applicable, and interactive assessments tailored to the topic.</a:t>
            </a:r>
          </a:p>
          <a:p>
            <a:pPr algn="l"/>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The course opens with an Introduction page, showing the order of learning items. Then, it continues with interactive Computer-Based Training (CBTs), supplemented by Quick Reference Guides (QRGs). These QRGs provide detailed information on the topics covered in the CBTs. Both the CBTs and QRGs will remain accessible to learners even after completing the program, serving as valuable resources for future reference. Learners can track their progress throughout the course, seeing what items are next, the duration of each item, and how much of the course remains to be completed.</a:t>
            </a:r>
          </a:p>
          <a:p>
            <a:endParaRPr lang="en-US" dirty="0"/>
          </a:p>
          <a:p>
            <a:r>
              <a:rPr lang="en-US" b="1" dirty="0"/>
              <a:t>Estimated duration</a:t>
            </a:r>
            <a:r>
              <a:rPr lang="en-US" dirty="0"/>
              <a:t>: 3 days</a:t>
            </a:r>
          </a:p>
        </p:txBody>
      </p:sp>
      <p:sp>
        <p:nvSpPr>
          <p:cNvPr id="4" name="Slide Number Placeholder 3"/>
          <p:cNvSpPr>
            <a:spLocks noGrp="1"/>
          </p:cNvSpPr>
          <p:nvPr>
            <p:ph type="sldNum" sz="quarter" idx="5"/>
          </p:nvPr>
        </p:nvSpPr>
        <p:spPr/>
        <p:txBody>
          <a:bodyPr/>
          <a:lstStyle/>
          <a:p>
            <a:fld id="{170266FC-B979-4A03-8B5A-C97B1CADFA76}" type="slidenum">
              <a:rPr lang="en-US" smtClean="0"/>
              <a:t>3</a:t>
            </a:fld>
            <a:endParaRPr lang="en-US"/>
          </a:p>
        </p:txBody>
      </p:sp>
    </p:spTree>
    <p:extLst>
      <p:ext uri="{BB962C8B-B14F-4D97-AF65-F5344CB8AC3E}">
        <p14:creationId xmlns:p14="http://schemas.microsoft.com/office/powerpoint/2010/main" val="371043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Introduction Page will have easy-to-access navigation of the course. It will show the items of the course in sequential order, with the time duration of each item. Each item will give a brief description of the course and outline each course’s learning objectives. </a:t>
            </a:r>
          </a:p>
        </p:txBody>
      </p:sp>
      <p:sp>
        <p:nvSpPr>
          <p:cNvPr id="4" name="Slide Number Placeholder 3"/>
          <p:cNvSpPr>
            <a:spLocks noGrp="1"/>
          </p:cNvSpPr>
          <p:nvPr>
            <p:ph type="sldNum" sz="quarter" idx="5"/>
          </p:nvPr>
        </p:nvSpPr>
        <p:spPr/>
        <p:txBody>
          <a:bodyPr/>
          <a:lstStyle/>
          <a:p>
            <a:fld id="{170266FC-B979-4A03-8B5A-C97B1CADFA76}" type="slidenum">
              <a:rPr lang="en-US" smtClean="0"/>
              <a:t>4</a:t>
            </a:fld>
            <a:endParaRPr lang="en-US"/>
          </a:p>
        </p:txBody>
      </p:sp>
    </p:spTree>
    <p:extLst>
      <p:ext uri="{BB962C8B-B14F-4D97-AF65-F5344CB8AC3E}">
        <p14:creationId xmlns:p14="http://schemas.microsoft.com/office/powerpoint/2010/main" val="221703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Segoe UI" panose="020B0502040204020203" pitchFamily="34" charset="0"/>
              </a:rPr>
              <a:t>This CBT module will utilize engaging and colorful animations to illustrate different scam scenarios. A professional narrator will guide viewers through each scenario, providing clear and concise explanations of the scams as they are presented. The video, designed to be both informative and visually appealing, will have a duration of 2-3 minutes, keeping information direct and to the point (following the Coherence Principle). They will focus on the following four major scams seen mostly in the business:</a:t>
            </a:r>
          </a:p>
          <a:p>
            <a:pPr algn="l"/>
            <a:endParaRPr lang="en-US" b="0" i="0" dirty="0">
              <a:solidFill>
                <a:srgbClr val="242424"/>
              </a:solidFill>
              <a:effectLst/>
              <a:latin typeface="Segoe UI" panose="020B0502040204020203" pitchFamily="34" charset="0"/>
            </a:endParaRPr>
          </a:p>
          <a:p>
            <a:pPr algn="l">
              <a:buFont typeface="+mj-lt"/>
              <a:buNone/>
            </a:pPr>
            <a:r>
              <a:rPr lang="en-US" b="1" i="0" dirty="0">
                <a:solidFill>
                  <a:srgbClr val="242424"/>
                </a:solidFill>
                <a:effectLst/>
                <a:latin typeface="Segoe UI" panose="020B0502040204020203" pitchFamily="34" charset="0"/>
              </a:rPr>
              <a:t>Quick Change Scams</a:t>
            </a:r>
            <a:r>
              <a:rPr lang="en-US" b="0" i="0" dirty="0">
                <a:solidFill>
                  <a:srgbClr val="242424"/>
                </a:solidFill>
                <a:effectLst/>
                <a:latin typeface="Segoe UI" panose="020B0502040204020203" pitchFamily="34" charset="0"/>
              </a:rPr>
              <a:t>: Demonstrating how scammers confuse cashiers to receive more change than they are due.</a:t>
            </a:r>
          </a:p>
          <a:p>
            <a:pPr algn="l">
              <a:buFont typeface="+mj-lt"/>
              <a:buNone/>
            </a:pPr>
            <a:r>
              <a:rPr lang="en-US" b="1" i="0" dirty="0">
                <a:solidFill>
                  <a:srgbClr val="242424"/>
                </a:solidFill>
                <a:effectLst/>
                <a:latin typeface="Segoe UI" panose="020B0502040204020203" pitchFamily="34" charset="0"/>
              </a:rPr>
              <a:t>Phone Scams</a:t>
            </a:r>
            <a:r>
              <a:rPr lang="en-US" b="0" i="0" dirty="0">
                <a:solidFill>
                  <a:srgbClr val="242424"/>
                </a:solidFill>
                <a:effectLst/>
                <a:latin typeface="Segoe UI" panose="020B0502040204020203" pitchFamily="34" charset="0"/>
              </a:rPr>
              <a:t>: Highlighting tactics used by scammers to deceive individuals over the phone, often to extract personal information or money.</a:t>
            </a:r>
          </a:p>
          <a:p>
            <a:pPr algn="l">
              <a:buFont typeface="+mj-lt"/>
              <a:buNone/>
            </a:pPr>
            <a:r>
              <a:rPr lang="en-US" b="1" i="0" dirty="0">
                <a:solidFill>
                  <a:srgbClr val="242424"/>
                </a:solidFill>
                <a:effectLst/>
                <a:latin typeface="Segoe UI" panose="020B0502040204020203" pitchFamily="34" charset="0"/>
              </a:rPr>
              <a:t>Counterfeit Cash</a:t>
            </a:r>
            <a:r>
              <a:rPr lang="en-US" b="0" i="0" dirty="0">
                <a:solidFill>
                  <a:srgbClr val="242424"/>
                </a:solidFill>
                <a:effectLst/>
                <a:latin typeface="Segoe UI" panose="020B0502040204020203" pitchFamily="34" charset="0"/>
              </a:rPr>
              <a:t>: Showing how counterfeit bills are used and the methods to identify them.</a:t>
            </a:r>
          </a:p>
          <a:p>
            <a:pPr algn="l">
              <a:buFont typeface="+mj-lt"/>
              <a:buNone/>
            </a:pPr>
            <a:r>
              <a:rPr lang="en-US" b="1" i="0" dirty="0">
                <a:solidFill>
                  <a:srgbClr val="242424"/>
                </a:solidFill>
                <a:effectLst/>
                <a:latin typeface="Segoe UI" panose="020B0502040204020203" pitchFamily="34" charset="0"/>
              </a:rPr>
              <a:t>Cash Card Scams</a:t>
            </a:r>
            <a:r>
              <a:rPr lang="en-US" b="0" i="0" dirty="0">
                <a:solidFill>
                  <a:srgbClr val="242424"/>
                </a:solidFill>
                <a:effectLst/>
                <a:latin typeface="Segoe UI" panose="020B0502040204020203" pitchFamily="34" charset="0"/>
              </a:rPr>
              <a:t>: Explaining how scammers use stolen or fake cash cards to make fraudulent purchases.</a:t>
            </a:r>
          </a:p>
          <a:p>
            <a:pPr algn="l">
              <a:buFont typeface="+mj-lt"/>
              <a:buAutoNum type="arabicPeriod"/>
            </a:pPr>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By incorporating these elements, the CBT aims to educate viewers on recognizing and preventing these common scams, ultimately enhancing their awareness and preparedness.</a:t>
            </a:r>
          </a:p>
          <a:p>
            <a:pPr algn="l"/>
            <a:endParaRPr lang="en-US" b="0" i="0" dirty="0">
              <a:solidFill>
                <a:srgbClr val="242424"/>
              </a:solidFill>
              <a:effectLst/>
              <a:latin typeface="Segoe UI" panose="020B0502040204020203" pitchFamily="34" charset="0"/>
            </a:endParaRPr>
          </a:p>
          <a:p>
            <a:pPr algn="l">
              <a:lnSpc>
                <a:spcPts val="1500"/>
              </a:lnSpc>
            </a:pPr>
            <a:r>
              <a:rPr lang="en-US" b="0" i="0" dirty="0">
                <a:solidFill>
                  <a:srgbClr val="242424"/>
                </a:solidFill>
                <a:effectLst/>
                <a:latin typeface="Segoe UI" panose="020B0502040204020203" pitchFamily="34" charset="0"/>
              </a:rPr>
              <a:t>This CBT will adhere to the Modality principle by utilizing vibrant graphics and images throughout the course, without displaying text on the screen. However, there will be an option for subtitles to accommodate individuals who are deaf or non-English speakers.</a:t>
            </a:r>
          </a:p>
          <a:p>
            <a:br>
              <a:rPr lang="en-US" dirty="0"/>
            </a:br>
            <a:endParaRPr lang="en-US" b="0" i="0" dirty="0">
              <a:solidFill>
                <a:srgbClr val="24242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170266FC-B979-4A03-8B5A-C97B1CADFA76}" type="slidenum">
              <a:rPr lang="en-US" smtClean="0"/>
              <a:t>5</a:t>
            </a:fld>
            <a:endParaRPr lang="en-US"/>
          </a:p>
        </p:txBody>
      </p:sp>
    </p:spTree>
    <p:extLst>
      <p:ext uri="{BB962C8B-B14F-4D97-AF65-F5344CB8AC3E}">
        <p14:creationId xmlns:p14="http://schemas.microsoft.com/office/powerpoint/2010/main" val="212879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Segoe UI" panose="020B0502040204020203" pitchFamily="34" charset="0"/>
              </a:rPr>
              <a:t>This activity will present learners with three scenarios, each designed to help them discover how to handle different situations effectively. For each scenario, learners will be given a series of choices, with each choice representing a different level of response:</a:t>
            </a:r>
          </a:p>
          <a:p>
            <a:pPr marL="0" indent="0" algn="l">
              <a:buFont typeface="Arial" panose="020B0604020202020204" pitchFamily="34" charset="0"/>
              <a:buNone/>
            </a:pPr>
            <a:endParaRPr lang="en-US" b="0" i="0" dirty="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Best Answer</a:t>
            </a:r>
            <a:r>
              <a:rPr lang="en-US" b="0" i="0" dirty="0">
                <a:solidFill>
                  <a:srgbClr val="242424"/>
                </a:solidFill>
                <a:effectLst/>
                <a:latin typeface="Segoe UI" panose="020B0502040204020203" pitchFamily="34" charset="0"/>
              </a:rPr>
              <a:t>: Worth 5 points</a:t>
            </a:r>
          </a:p>
          <a:p>
            <a:pPr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Okay Answer</a:t>
            </a:r>
            <a:r>
              <a:rPr lang="en-US" b="0" i="0" dirty="0">
                <a:solidFill>
                  <a:srgbClr val="242424"/>
                </a:solidFill>
                <a:effectLst/>
                <a:latin typeface="Segoe UI" panose="020B0502040204020203" pitchFamily="34" charset="0"/>
              </a:rPr>
              <a:t>: Worth 3 points</a:t>
            </a:r>
          </a:p>
          <a:p>
            <a:pPr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Bad Answer</a:t>
            </a:r>
            <a:r>
              <a:rPr lang="en-US" b="0" i="0" dirty="0">
                <a:solidFill>
                  <a:srgbClr val="242424"/>
                </a:solidFill>
                <a:effectLst/>
                <a:latin typeface="Segoe UI" panose="020B0502040204020203" pitchFamily="34" charset="0"/>
              </a:rPr>
              <a:t>: Worth 1 point</a:t>
            </a:r>
          </a:p>
          <a:p>
            <a:pPr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Terrible Answer</a:t>
            </a:r>
            <a:r>
              <a:rPr lang="en-US" b="0" i="0" dirty="0">
                <a:solidFill>
                  <a:srgbClr val="242424"/>
                </a:solidFill>
                <a:effectLst/>
                <a:latin typeface="Segoe UI" panose="020B0502040204020203" pitchFamily="34" charset="0"/>
              </a:rPr>
              <a:t>: Worth 0 points</a:t>
            </a:r>
          </a:p>
          <a:p>
            <a:pPr algn="l"/>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Each choice will include an explanation of why it is or isn't an acceptable response. This approach provides immediate feedback with corrections when necessary and uses realistic scenarios. This adds engagement and encourages active learning. </a:t>
            </a:r>
          </a:p>
          <a:p>
            <a:pPr algn="l"/>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Since there are only three scenarios when the training prior covered the four major scams, this adds a level of challenge to the activity by having learners think back to the four major scams they learned and deciding what scam is happening. </a:t>
            </a:r>
          </a:p>
        </p:txBody>
      </p:sp>
      <p:sp>
        <p:nvSpPr>
          <p:cNvPr id="4" name="Slide Number Placeholder 3"/>
          <p:cNvSpPr>
            <a:spLocks noGrp="1"/>
          </p:cNvSpPr>
          <p:nvPr>
            <p:ph type="sldNum" sz="quarter" idx="5"/>
          </p:nvPr>
        </p:nvSpPr>
        <p:spPr/>
        <p:txBody>
          <a:bodyPr/>
          <a:lstStyle/>
          <a:p>
            <a:fld id="{170266FC-B979-4A03-8B5A-C97B1CADFA76}" type="slidenum">
              <a:rPr lang="en-US" smtClean="0"/>
              <a:t>6</a:t>
            </a:fld>
            <a:endParaRPr lang="en-US"/>
          </a:p>
        </p:txBody>
      </p:sp>
    </p:spTree>
    <p:extLst>
      <p:ext uri="{BB962C8B-B14F-4D97-AF65-F5344CB8AC3E}">
        <p14:creationId xmlns:p14="http://schemas.microsoft.com/office/powerpoint/2010/main" val="304701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42424"/>
                </a:solidFill>
                <a:effectLst/>
                <a:latin typeface="Segoe UI" panose="020B0502040204020203" pitchFamily="34" charset="0"/>
              </a:rPr>
              <a:t>Introduction</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Brief overview of the importance of recognizing and preventing scams in retail.</a:t>
            </a:r>
          </a:p>
          <a:p>
            <a:pPr algn="l"/>
            <a:endParaRPr lang="en-US" b="1"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Scam Descriptions</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Detailed descriptions of various scams, including but not limited to:</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Quick Change Scams</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Phone Scams</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Counterfeit Cash</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Cash Card Scams</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Return Fraud</a:t>
            </a:r>
          </a:p>
          <a:p>
            <a:pPr marL="742950" lvl="1" indent="-285750" algn="l">
              <a:spcBef>
                <a:spcPts val="750"/>
              </a:spcBef>
              <a:spcAft>
                <a:spcPts val="750"/>
              </a:spcAft>
              <a:buFont typeface="Arial" panose="020B0604020202020204" pitchFamily="34" charset="0"/>
              <a:buChar char="•"/>
            </a:pPr>
            <a:r>
              <a:rPr lang="en-US" b="0" i="0" dirty="0" err="1">
                <a:solidFill>
                  <a:srgbClr val="242424"/>
                </a:solidFill>
                <a:effectLst/>
                <a:latin typeface="Segoe UI" panose="020B0502040204020203" pitchFamily="34" charset="0"/>
              </a:rPr>
              <a:t>Sweethearting</a:t>
            </a:r>
            <a:endParaRPr lang="en-US" b="0" i="0" dirty="0">
              <a:solidFill>
                <a:srgbClr val="242424"/>
              </a:solidFill>
              <a:effectLst/>
              <a:latin typeface="Segoe UI" panose="020B0502040204020203" pitchFamily="34" charset="0"/>
            </a:endParaRP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Price Tag Switching</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Gift Card Fraud</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Shoplifting Techniques</a:t>
            </a:r>
          </a:p>
          <a:p>
            <a:pPr marL="742950" lvl="1" indent="-285750"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Online Order Scams</a:t>
            </a:r>
          </a:p>
          <a:p>
            <a:pPr algn="l"/>
            <a:r>
              <a:rPr lang="en-US" b="1" i="0" dirty="0">
                <a:solidFill>
                  <a:srgbClr val="242424"/>
                </a:solidFill>
                <a:effectLst/>
                <a:latin typeface="Segoe UI" panose="020B0502040204020203" pitchFamily="34" charset="0"/>
              </a:rPr>
              <a:t>Page Layout</a:t>
            </a:r>
            <a:r>
              <a:rPr lang="en-US" b="0" i="0" dirty="0">
                <a:solidFill>
                  <a:srgbClr val="242424"/>
                </a:solidFill>
                <a:effectLst/>
                <a:latin typeface="Segoe UI" panose="020B0502040204020203" pitchFamily="34" charset="0"/>
              </a:rPr>
              <a:t>:</a:t>
            </a:r>
          </a:p>
          <a:p>
            <a:pPr marL="628650" lvl="1" indent="-1714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Scam Title</a:t>
            </a:r>
            <a:r>
              <a:rPr lang="en-US" b="0" i="0" dirty="0">
                <a:solidFill>
                  <a:srgbClr val="242424"/>
                </a:solidFill>
                <a:effectLst/>
                <a:latin typeface="Segoe UI" panose="020B0502040204020203" pitchFamily="34" charset="0"/>
              </a:rPr>
              <a:t>: Clearly labeled at the top of each page.</a:t>
            </a:r>
          </a:p>
          <a:p>
            <a:pPr marL="628650" lvl="1" indent="-1714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Description</a:t>
            </a:r>
            <a:r>
              <a:rPr lang="en-US" b="0" i="0" dirty="0">
                <a:solidFill>
                  <a:srgbClr val="242424"/>
                </a:solidFill>
                <a:effectLst/>
                <a:latin typeface="Segoe UI" panose="020B0502040204020203" pitchFamily="34" charset="0"/>
              </a:rPr>
              <a:t>: In-depth explanation of how the scam works and its impact on the store.</a:t>
            </a:r>
          </a:p>
          <a:p>
            <a:pPr marL="628650" lvl="1" indent="-1714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Video Example</a:t>
            </a:r>
            <a:r>
              <a:rPr lang="en-US" b="0" i="0" dirty="0">
                <a:solidFill>
                  <a:srgbClr val="242424"/>
                </a:solidFill>
                <a:effectLst/>
                <a:latin typeface="Segoe UI" panose="020B0502040204020203" pitchFamily="34" charset="0"/>
              </a:rPr>
              <a:t>: Embedded video demonstrating the scam in action.</a:t>
            </a:r>
          </a:p>
          <a:p>
            <a:pPr marL="628650" lvl="1" indent="-171450" algn="l">
              <a:spcBef>
                <a:spcPts val="750"/>
              </a:spcBef>
              <a:spcAft>
                <a:spcPts val="750"/>
              </a:spcAft>
              <a:buFont typeface="Arial" panose="020B0604020202020204" pitchFamily="34" charset="0"/>
              <a:buChar char="•"/>
            </a:pPr>
            <a:r>
              <a:rPr lang="en-US" b="1" i="0" dirty="0">
                <a:solidFill>
                  <a:srgbClr val="242424"/>
                </a:solidFill>
                <a:effectLst/>
                <a:latin typeface="Segoe UI" panose="020B0502040204020203" pitchFamily="34" charset="0"/>
              </a:rPr>
              <a:t>Helpful Tips: </a:t>
            </a:r>
            <a:r>
              <a:rPr lang="en-US" b="0" i="0" dirty="0">
                <a:solidFill>
                  <a:srgbClr val="242424"/>
                </a:solidFill>
                <a:effectLst/>
                <a:latin typeface="Segoe UI" panose="020B0502040204020203" pitchFamily="34" charset="0"/>
              </a:rPr>
              <a:t>Practical tips and strategies for identifying and preventing the scam.</a:t>
            </a:r>
          </a:p>
          <a:p>
            <a:pPr algn="l"/>
            <a:endParaRPr lang="en-US" b="1"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Accessibility</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The QRG will be available in a digital format, accessible via smartphone or store tablet. Designed to be user-friendly, with easy navigation between chapters and pages.</a:t>
            </a:r>
          </a:p>
          <a:p>
            <a:pPr algn="l"/>
            <a:endParaRPr lang="en-US" b="1"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Purpose</a:t>
            </a:r>
            <a:r>
              <a:rPr lang="en-US" b="0" i="0" dirty="0">
                <a:solidFill>
                  <a:srgbClr val="242424"/>
                </a:solidFill>
                <a:effectLst/>
                <a:latin typeface="Segoe UI" panose="020B0502040204020203" pitchFamily="34" charset="0"/>
              </a:rPr>
              <a:t>:</a:t>
            </a:r>
          </a:p>
          <a:p>
            <a:pPr lvl="1"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To educate employees on the various scams they may encounter.</a:t>
            </a:r>
          </a:p>
          <a:p>
            <a:pPr lvl="1"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To provide practical tools and tips for preventing and addressing scams.</a:t>
            </a:r>
          </a:p>
          <a:p>
            <a:pPr lvl="1" algn="l">
              <a:spcBef>
                <a:spcPts val="750"/>
              </a:spcBef>
              <a:spcAft>
                <a:spcPts val="750"/>
              </a:spcAft>
              <a:buFont typeface="Arial" panose="020B0604020202020204" pitchFamily="34" charset="0"/>
              <a:buChar char="•"/>
            </a:pPr>
            <a:r>
              <a:rPr lang="en-US" b="0" i="0" dirty="0">
                <a:solidFill>
                  <a:srgbClr val="242424"/>
                </a:solidFill>
                <a:effectLst/>
                <a:latin typeface="Segoe UI" panose="020B0502040204020203" pitchFamily="34" charset="0"/>
              </a:rPr>
              <a:t>To enhance overall loss prevention efforts within the store.</a:t>
            </a:r>
          </a:p>
          <a:p>
            <a:endParaRPr lang="en-US" dirty="0"/>
          </a:p>
        </p:txBody>
      </p:sp>
      <p:sp>
        <p:nvSpPr>
          <p:cNvPr id="4" name="Slide Number Placeholder 3"/>
          <p:cNvSpPr>
            <a:spLocks noGrp="1"/>
          </p:cNvSpPr>
          <p:nvPr>
            <p:ph type="sldNum" sz="quarter" idx="5"/>
          </p:nvPr>
        </p:nvSpPr>
        <p:spPr/>
        <p:txBody>
          <a:bodyPr/>
          <a:lstStyle/>
          <a:p>
            <a:fld id="{170266FC-B979-4A03-8B5A-C97B1CADFA76}" type="slidenum">
              <a:rPr lang="en-US" smtClean="0"/>
              <a:t>7</a:t>
            </a:fld>
            <a:endParaRPr lang="en-US"/>
          </a:p>
        </p:txBody>
      </p:sp>
    </p:spTree>
    <p:extLst>
      <p:ext uri="{BB962C8B-B14F-4D97-AF65-F5344CB8AC3E}">
        <p14:creationId xmlns:p14="http://schemas.microsoft.com/office/powerpoint/2010/main" val="83410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42424"/>
                </a:solidFill>
                <a:effectLst/>
                <a:latin typeface="Segoe UI" panose="020B0502040204020203" pitchFamily="34" charset="0"/>
              </a:rPr>
              <a:t>Final Assessment Overview</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The final assessment will consist of 20 questions designed to evaluate the learner's understanding of the material covered in all CBTs, QRGs, and interactive activities. The assessment will encourage learners to reflect on the material and apply their knowledge to answer the questions.</a:t>
            </a:r>
          </a:p>
          <a:p>
            <a:pPr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The assessment will feature a variety of question types to test different aspects of the learner's knowledge and skills:</a:t>
            </a:r>
          </a:p>
          <a:p>
            <a:pPr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marL="457200" lvl="1" indent="0"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Multiple Choice</a:t>
            </a:r>
            <a:r>
              <a:rPr lang="en-US" b="0" i="0" dirty="0">
                <a:solidFill>
                  <a:srgbClr val="242424"/>
                </a:solidFill>
                <a:effectLst/>
                <a:latin typeface="Segoe UI" panose="020B0502040204020203" pitchFamily="34" charset="0"/>
              </a:rPr>
              <a:t>: Questions that provide several answer options, with only one correct answer.</a:t>
            </a:r>
          </a:p>
          <a:p>
            <a:pPr marL="457200" lvl="1" indent="0"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Matching</a:t>
            </a:r>
            <a:r>
              <a:rPr lang="en-US" b="0" i="0" dirty="0">
                <a:solidFill>
                  <a:srgbClr val="242424"/>
                </a:solidFill>
                <a:effectLst/>
                <a:latin typeface="Segoe UI" panose="020B0502040204020203" pitchFamily="34" charset="0"/>
              </a:rPr>
              <a:t>: Questions that require learners to match related items, such as terms and definitions.</a:t>
            </a:r>
          </a:p>
          <a:p>
            <a:pPr marL="457200" lvl="1" indent="0" algn="l">
              <a:spcBef>
                <a:spcPts val="750"/>
              </a:spcBef>
              <a:spcAft>
                <a:spcPts val="750"/>
              </a:spcAft>
              <a:buFont typeface="Arial" panose="020B0604020202020204" pitchFamily="34" charset="0"/>
              <a:buNone/>
            </a:pPr>
            <a:r>
              <a:rPr lang="en-US" b="1" i="0" dirty="0">
                <a:solidFill>
                  <a:srgbClr val="242424"/>
                </a:solidFill>
                <a:effectLst/>
                <a:latin typeface="Segoe UI" panose="020B0502040204020203" pitchFamily="34" charset="0"/>
              </a:rPr>
              <a:t>True/False</a:t>
            </a:r>
            <a:r>
              <a:rPr lang="en-US" b="0" i="0" dirty="0">
                <a:solidFill>
                  <a:srgbClr val="242424"/>
                </a:solidFill>
                <a:effectLst/>
                <a:latin typeface="Segoe UI" panose="020B0502040204020203" pitchFamily="34" charset="0"/>
              </a:rPr>
              <a:t>: Statements that learners must identify as either true or false.</a:t>
            </a:r>
          </a:p>
          <a:p>
            <a:pPr algn="l"/>
            <a:endParaRPr lang="en-US" b="1" i="0" dirty="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Learners will have access to the course material for review during the assessment. This enables them to refer back to the content if needed, promoting a deeper understanding rather than just memorization.</a:t>
            </a:r>
          </a:p>
          <a:p>
            <a:pPr algn="l">
              <a:spcBef>
                <a:spcPts val="750"/>
              </a:spcBef>
              <a:spcAft>
                <a:spcPts val="750"/>
              </a:spcAft>
              <a:buFont typeface="Arial" panose="020B0604020202020204" pitchFamily="34" charset="0"/>
              <a:buChar char="•"/>
            </a:pPr>
            <a:endParaRPr lang="en-US" b="0" i="0" dirty="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For each incorrect answer, learners will receive immediate feedback explaining why the answer is incorrect and providing guidance on the correct concept. This feedback aims to help learners understand the underlying principles and improve their comprehension. The feedback will be constructive and educational, encouraging learners to think critically about the material and reinforcing their learning.</a:t>
            </a:r>
          </a:p>
          <a:p>
            <a:pPr algn="l"/>
            <a:endParaRPr lang="en-US" b="1"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Assessment Goals</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The main goal of the final assessment is to ensure that learners have a solid grasp of the key concepts and can apply them in real-world scenarios. The assessment is designed to be a learning tool in itself, helping learners identify areas where they may need further study and reinforcing their overall understanding of the course content.</a:t>
            </a:r>
          </a:p>
          <a:p>
            <a:pPr algn="l">
              <a:spcBef>
                <a:spcPts val="750"/>
              </a:spcBef>
              <a:spcAft>
                <a:spcPts val="750"/>
              </a:spcAft>
              <a:buFont typeface="Arial" panose="020B0604020202020204" pitchFamily="34" charset="0"/>
              <a:buNone/>
            </a:pPr>
            <a:endParaRPr lang="en-US" b="0"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Scoring and Passing Criteria</a:t>
            </a:r>
            <a:r>
              <a:rPr lang="en-US" b="0" i="0" dirty="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None/>
            </a:pPr>
            <a:r>
              <a:rPr lang="en-US" b="0" i="0" dirty="0">
                <a:solidFill>
                  <a:srgbClr val="242424"/>
                </a:solidFill>
                <a:effectLst/>
                <a:latin typeface="Segoe UI" panose="020B0502040204020203" pitchFamily="34" charset="0"/>
              </a:rPr>
              <a:t>Each question will be scored, and learners must achieve a minimum of 80% passing score to demonstrate their proficiency. The scoring system will be transparent, and learners will be informed of the passing criteria before starting the assessment.</a:t>
            </a:r>
          </a:p>
          <a:p>
            <a:endParaRPr lang="en-US" dirty="0"/>
          </a:p>
        </p:txBody>
      </p:sp>
      <p:sp>
        <p:nvSpPr>
          <p:cNvPr id="4" name="Slide Number Placeholder 3"/>
          <p:cNvSpPr>
            <a:spLocks noGrp="1"/>
          </p:cNvSpPr>
          <p:nvPr>
            <p:ph type="sldNum" sz="quarter" idx="5"/>
          </p:nvPr>
        </p:nvSpPr>
        <p:spPr/>
        <p:txBody>
          <a:bodyPr/>
          <a:lstStyle/>
          <a:p>
            <a:fld id="{170266FC-B979-4A03-8B5A-C97B1CADFA76}" type="slidenum">
              <a:rPr lang="en-US" smtClean="0"/>
              <a:t>8</a:t>
            </a:fld>
            <a:endParaRPr lang="en-US"/>
          </a:p>
        </p:txBody>
      </p:sp>
    </p:spTree>
    <p:extLst>
      <p:ext uri="{BB962C8B-B14F-4D97-AF65-F5344CB8AC3E}">
        <p14:creationId xmlns:p14="http://schemas.microsoft.com/office/powerpoint/2010/main" val="289168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DDBC-D289-7D09-809A-67D655CD6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57AAC0-8235-8D6C-EF4B-3117321F2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4F4A0-A8A0-B96F-F372-AEE825932389}"/>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5C3F3D8D-3F5C-3E93-459F-051719A14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1662C-1A6A-936F-5841-A29593A4F58F}"/>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167041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E9F0-6CD1-49BD-C00A-A62561D5D0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636E56-23F7-1ECD-A348-64B11008F1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A42F9-6E51-9647-0DF7-A3390ECE1E87}"/>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2DEEAD19-AC04-140E-E1C8-55724A8F2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A119F-2BD8-166D-F147-31C7917774B5}"/>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335559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68E76-843B-CB8E-2C80-D1765E6F2F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06F18-C624-6857-DC82-CA4D7B16CB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DEBAB-A86A-B5DA-CDBF-9072849F117C}"/>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4BD92E28-BC17-2858-79C0-B90AEAA67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66FA1-2708-5864-D8B5-03DA15E31A61}"/>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1696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2214-5C2B-7755-8ABE-6ED5B41F3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DB472-C276-B50A-C2D6-E31FCBFB5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B8BDE-1F30-15D7-0EDA-FFED0ED1AD1D}"/>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4A4585FB-9354-08C5-C470-7D80B6F3A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DB0A2-4377-69BD-93B3-A9112FD4E099}"/>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74660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C046-7308-3115-58BC-D8CB5E710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A3F7F-5ABA-3683-5D4D-22E81A400B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7CAF9-0959-8C32-FA5B-23FD210457DF}"/>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814EFE85-3935-E1F4-FA62-23AB6DF3B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85445-6390-85BE-0B0F-32622E21C855}"/>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113892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28D0-D2A2-3F2A-8067-39C9840C3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363A0-2E87-8774-189B-2EC47FA691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02F98-0F20-E7A2-FF83-F02708FCFB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A0C65-55E2-83D7-C39E-2B7F639DF4A1}"/>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6" name="Footer Placeholder 5">
            <a:extLst>
              <a:ext uri="{FF2B5EF4-FFF2-40B4-BE49-F238E27FC236}">
                <a16:creationId xmlns:a16="http://schemas.microsoft.com/office/drawing/2014/main" id="{16E08169-9980-1624-F544-8F2D4BEDB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47E7E-4B6F-12FB-B4EE-D1CACD215D16}"/>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69524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ABE6-3DA4-2497-A643-39B0F6841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D748C-DB7F-FBC3-5B5F-568B67FEF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AB66E-3CB6-0051-3023-166C63900D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E160B-87B8-2414-8995-65A0A7212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2939D-FFA9-7156-DEA3-6BA8A3061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A7B53-1409-1FBA-D145-F97C18F816A5}"/>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8" name="Footer Placeholder 7">
            <a:extLst>
              <a:ext uri="{FF2B5EF4-FFF2-40B4-BE49-F238E27FC236}">
                <a16:creationId xmlns:a16="http://schemas.microsoft.com/office/drawing/2014/main" id="{935B95E4-6E6E-BCBA-1FEF-D8A72D747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7ECE7-A682-4690-1873-510EB726FAB4}"/>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396793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5CC4-44D2-A156-A93C-8D300EE48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79F275-A659-CBED-D614-071863D01BE2}"/>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4" name="Footer Placeholder 3">
            <a:extLst>
              <a:ext uri="{FF2B5EF4-FFF2-40B4-BE49-F238E27FC236}">
                <a16:creationId xmlns:a16="http://schemas.microsoft.com/office/drawing/2014/main" id="{0D456B08-8529-A964-BEEB-56D81FF01C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5F8A1-56CC-FFD6-F2EE-06E7DBEC8B6C}"/>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409076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77B4A-2C65-F5A9-BBEE-B6DAF5DB0649}"/>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3" name="Footer Placeholder 2">
            <a:extLst>
              <a:ext uri="{FF2B5EF4-FFF2-40B4-BE49-F238E27FC236}">
                <a16:creationId xmlns:a16="http://schemas.microsoft.com/office/drawing/2014/main" id="{A01C8754-FC39-1B16-6A38-E78B3573F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D5CEC3-CFE4-EBE4-8F35-0F595C1D2E8F}"/>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406859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4116-C19F-A892-0D01-C687DCCF4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C1892-CB65-8593-CD24-C47D57CB2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3AD33-EBF0-27BD-8484-FD7306C65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186FF-6BAC-81CA-19AB-E41966796F6E}"/>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6" name="Footer Placeholder 5">
            <a:extLst>
              <a:ext uri="{FF2B5EF4-FFF2-40B4-BE49-F238E27FC236}">
                <a16:creationId xmlns:a16="http://schemas.microsoft.com/office/drawing/2014/main" id="{56B429A2-D4F5-EA30-A094-D90950264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82BF3-729F-3ED9-18D1-77F195EBA040}"/>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60417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AAF2-4870-59D9-C300-507A59F3A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0A3DC-657E-2ED2-ABA7-52C53230F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1B7B0-3EE8-0EB5-EEF0-9DE46DDC6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9ECD0-8A4D-3208-6B60-AE8AD33902FA}"/>
              </a:ext>
            </a:extLst>
          </p:cNvPr>
          <p:cNvSpPr>
            <a:spLocks noGrp="1"/>
          </p:cNvSpPr>
          <p:nvPr>
            <p:ph type="dt" sz="half" idx="10"/>
          </p:nvPr>
        </p:nvSpPr>
        <p:spPr/>
        <p:txBody>
          <a:bodyPr/>
          <a:lstStyle/>
          <a:p>
            <a:fld id="{CE121BAE-1C82-4F6A-8570-783CB86E838C}" type="datetimeFigureOut">
              <a:rPr lang="en-US" smtClean="0"/>
              <a:t>3/1/2025</a:t>
            </a:fld>
            <a:endParaRPr lang="en-US"/>
          </a:p>
        </p:txBody>
      </p:sp>
      <p:sp>
        <p:nvSpPr>
          <p:cNvPr id="6" name="Footer Placeholder 5">
            <a:extLst>
              <a:ext uri="{FF2B5EF4-FFF2-40B4-BE49-F238E27FC236}">
                <a16:creationId xmlns:a16="http://schemas.microsoft.com/office/drawing/2014/main" id="{8AC31009-4EF0-A2CC-9886-9E78BF42C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10CE5-3CD9-1CCF-FF93-3CBD2142FE90}"/>
              </a:ext>
            </a:extLst>
          </p:cNvPr>
          <p:cNvSpPr>
            <a:spLocks noGrp="1"/>
          </p:cNvSpPr>
          <p:nvPr>
            <p:ph type="sldNum" sz="quarter" idx="12"/>
          </p:nvPr>
        </p:nvSpPr>
        <p:spPr/>
        <p:txBody>
          <a:bodyPr/>
          <a:lstStyle/>
          <a:p>
            <a:fld id="{EDA8AB94-062A-43D7-9683-6EEF33B212D5}" type="slidenum">
              <a:rPr lang="en-US" smtClean="0"/>
              <a:t>‹#›</a:t>
            </a:fld>
            <a:endParaRPr lang="en-US"/>
          </a:p>
        </p:txBody>
      </p:sp>
    </p:spTree>
    <p:extLst>
      <p:ext uri="{BB962C8B-B14F-4D97-AF65-F5344CB8AC3E}">
        <p14:creationId xmlns:p14="http://schemas.microsoft.com/office/powerpoint/2010/main" val="84809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CBA5B-10CE-3B13-1F83-3768FDB0E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42994-C120-FCFC-9B0B-644E7F933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3FBE4-DE49-5440-B1BD-1A2FA003B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121BAE-1C82-4F6A-8570-783CB86E838C}" type="datetimeFigureOut">
              <a:rPr lang="en-US" smtClean="0"/>
              <a:t>3/1/2025</a:t>
            </a:fld>
            <a:endParaRPr lang="en-US"/>
          </a:p>
        </p:txBody>
      </p:sp>
      <p:sp>
        <p:nvSpPr>
          <p:cNvPr id="5" name="Footer Placeholder 4">
            <a:extLst>
              <a:ext uri="{FF2B5EF4-FFF2-40B4-BE49-F238E27FC236}">
                <a16:creationId xmlns:a16="http://schemas.microsoft.com/office/drawing/2014/main" id="{DA57A0D9-9785-F14E-F174-67D55F175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B30684-5598-81B5-AFCB-DA0901279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A8AB94-062A-43D7-9683-6EEF33B212D5}" type="slidenum">
              <a:rPr lang="en-US" smtClean="0"/>
              <a:t>‹#›</a:t>
            </a:fld>
            <a:endParaRPr lang="en-US"/>
          </a:p>
        </p:txBody>
      </p:sp>
    </p:spTree>
    <p:extLst>
      <p:ext uri="{BB962C8B-B14F-4D97-AF65-F5344CB8AC3E}">
        <p14:creationId xmlns:p14="http://schemas.microsoft.com/office/powerpoint/2010/main" val="182269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1A987-02A2-F7EC-455F-8AA8156CA849}"/>
              </a:ext>
            </a:extLst>
          </p:cNvPr>
          <p:cNvSpPr>
            <a:spLocks noGrp="1"/>
          </p:cNvSpPr>
          <p:nvPr>
            <p:ph type="ctrTitle"/>
          </p:nvPr>
        </p:nvSpPr>
        <p:spPr>
          <a:xfrm>
            <a:off x="1285241" y="1008993"/>
            <a:ext cx="9231410" cy="3542045"/>
          </a:xfrm>
        </p:spPr>
        <p:txBody>
          <a:bodyPr anchor="b">
            <a:normAutofit/>
          </a:bodyPr>
          <a:lstStyle/>
          <a:p>
            <a:pPr algn="l"/>
            <a:r>
              <a:rPr lang="en-US" sz="10600"/>
              <a:t>Loss Prevention for Managers</a:t>
            </a:r>
          </a:p>
        </p:txBody>
      </p:sp>
      <p:sp>
        <p:nvSpPr>
          <p:cNvPr id="3" name="Subtitle 2">
            <a:extLst>
              <a:ext uri="{FF2B5EF4-FFF2-40B4-BE49-F238E27FC236}">
                <a16:creationId xmlns:a16="http://schemas.microsoft.com/office/drawing/2014/main" id="{3B9FB1F3-FD5B-3610-A8FB-CAE239D5613A}"/>
              </a:ext>
            </a:extLst>
          </p:cNvPr>
          <p:cNvSpPr>
            <a:spLocks noGrp="1"/>
          </p:cNvSpPr>
          <p:nvPr>
            <p:ph type="subTitle" idx="1"/>
          </p:nvPr>
        </p:nvSpPr>
        <p:spPr>
          <a:xfrm>
            <a:off x="1285241" y="4582814"/>
            <a:ext cx="7132335" cy="1312657"/>
          </a:xfrm>
        </p:spPr>
        <p:txBody>
          <a:bodyPr anchor="t">
            <a:normAutofit/>
          </a:bodyPr>
          <a:lstStyle/>
          <a:p>
            <a:pPr algn="l"/>
            <a:r>
              <a:rPr lang="en-US" sz="4000" dirty="0"/>
              <a:t>Essential Skills</a:t>
            </a:r>
          </a:p>
        </p:txBody>
      </p:sp>
      <p:sp>
        <p:nvSpPr>
          <p:cNvPr id="6" name="TextBox 5">
            <a:extLst>
              <a:ext uri="{FF2B5EF4-FFF2-40B4-BE49-F238E27FC236}">
                <a16:creationId xmlns:a16="http://schemas.microsoft.com/office/drawing/2014/main" id="{392B5663-4227-8FBA-5D4A-69DB390ACDA8}"/>
              </a:ext>
            </a:extLst>
          </p:cNvPr>
          <p:cNvSpPr txBox="1"/>
          <p:nvPr/>
        </p:nvSpPr>
        <p:spPr>
          <a:xfrm>
            <a:off x="641774" y="6336843"/>
            <a:ext cx="3949700" cy="369332"/>
          </a:xfrm>
          <a:prstGeom prst="rect">
            <a:avLst/>
          </a:prstGeom>
          <a:noFill/>
        </p:spPr>
        <p:txBody>
          <a:bodyPr wrap="square" rtlCol="0">
            <a:spAutoFit/>
          </a:bodyPr>
          <a:lstStyle/>
          <a:p>
            <a:r>
              <a:rPr lang="en-US" dirty="0"/>
              <a:t>Kyle Kaufman</a:t>
            </a:r>
          </a:p>
        </p:txBody>
      </p:sp>
    </p:spTree>
    <p:extLst>
      <p:ext uri="{BB962C8B-B14F-4D97-AF65-F5344CB8AC3E}">
        <p14:creationId xmlns:p14="http://schemas.microsoft.com/office/powerpoint/2010/main" val="37633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1DB1D0-DF95-294D-28E8-85964834705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Learning Objectives for this course:</a:t>
            </a:r>
          </a:p>
        </p:txBody>
      </p:sp>
      <p:graphicFrame>
        <p:nvGraphicFramePr>
          <p:cNvPr id="32" name="Content Placeholder 2">
            <a:extLst>
              <a:ext uri="{FF2B5EF4-FFF2-40B4-BE49-F238E27FC236}">
                <a16:creationId xmlns:a16="http://schemas.microsoft.com/office/drawing/2014/main" id="{8FB31A5D-3CE8-2D28-346F-B532AC6D2700}"/>
              </a:ext>
            </a:extLst>
          </p:cNvPr>
          <p:cNvGraphicFramePr>
            <a:graphicFrameLocks noGrp="1"/>
          </p:cNvGraphicFramePr>
          <p:nvPr>
            <p:ph idx="1"/>
            <p:extLst>
              <p:ext uri="{D42A27DB-BD31-4B8C-83A1-F6EECF244321}">
                <p14:modId xmlns:p14="http://schemas.microsoft.com/office/powerpoint/2010/main" val="4631483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35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E9B8DA-2FCB-B1AC-B6FD-21681C6BC14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Overall Program Flow</a:t>
            </a:r>
          </a:p>
        </p:txBody>
      </p:sp>
      <p:graphicFrame>
        <p:nvGraphicFramePr>
          <p:cNvPr id="5" name="Content Placeholder 2">
            <a:extLst>
              <a:ext uri="{FF2B5EF4-FFF2-40B4-BE49-F238E27FC236}">
                <a16:creationId xmlns:a16="http://schemas.microsoft.com/office/drawing/2014/main" id="{081E3813-09A1-CEC1-436A-E0DEAF355455}"/>
              </a:ext>
            </a:extLst>
          </p:cNvPr>
          <p:cNvGraphicFramePr>
            <a:graphicFrameLocks noGrp="1"/>
          </p:cNvGraphicFramePr>
          <p:nvPr>
            <p:ph idx="1"/>
            <p:extLst>
              <p:ext uri="{D42A27DB-BD31-4B8C-83A1-F6EECF244321}">
                <p14:modId xmlns:p14="http://schemas.microsoft.com/office/powerpoint/2010/main" val="11420083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97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C0F11-3825-25AD-211B-61DB99150BE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Introduction Page</a:t>
            </a:r>
          </a:p>
        </p:txBody>
      </p:sp>
      <p:graphicFrame>
        <p:nvGraphicFramePr>
          <p:cNvPr id="5" name="Content Placeholder 2">
            <a:extLst>
              <a:ext uri="{FF2B5EF4-FFF2-40B4-BE49-F238E27FC236}">
                <a16:creationId xmlns:a16="http://schemas.microsoft.com/office/drawing/2014/main" id="{E377650A-0EC2-A1AF-D133-939701A3847B}"/>
              </a:ext>
            </a:extLst>
          </p:cNvPr>
          <p:cNvGraphicFramePr>
            <a:graphicFrameLocks noGrp="1"/>
          </p:cNvGraphicFramePr>
          <p:nvPr>
            <p:ph idx="1"/>
            <p:extLst>
              <p:ext uri="{D42A27DB-BD31-4B8C-83A1-F6EECF244321}">
                <p14:modId xmlns:p14="http://schemas.microsoft.com/office/powerpoint/2010/main" val="7028380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88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F6994D-9203-C2EB-7DEE-F1119C82B20E}"/>
              </a:ext>
            </a:extLst>
          </p:cNvPr>
          <p:cNvSpPr>
            <a:spLocks noGrp="1"/>
          </p:cNvSpPr>
          <p:nvPr>
            <p:ph type="title"/>
          </p:nvPr>
        </p:nvSpPr>
        <p:spPr>
          <a:xfrm>
            <a:off x="6657715" y="469148"/>
            <a:ext cx="5318383" cy="2052522"/>
          </a:xfrm>
        </p:spPr>
        <p:txBody>
          <a:bodyPr vert="horz" lIns="91440" tIns="45720" rIns="91440" bIns="45720" rtlCol="0" anchor="b">
            <a:normAutofit/>
          </a:bodyPr>
          <a:lstStyle/>
          <a:p>
            <a:r>
              <a:rPr lang="en-US" sz="4300" b="1" dirty="0"/>
              <a:t>CBT/Activity Identifying Scams</a:t>
            </a:r>
          </a:p>
        </p:txBody>
      </p:sp>
      <p:sp>
        <p:nvSpPr>
          <p:cNvPr id="40" name="Oval 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AF00DDB-3A02-D7D0-5DBB-97660A892096}"/>
              </a:ext>
            </a:extLst>
          </p:cNvPr>
          <p:cNvPicPr>
            <a:picLocks noGrp="1" noChangeAspect="1"/>
          </p:cNvPicPr>
          <p:nvPr>
            <p:ph idx="1"/>
          </p:nvPr>
        </p:nvPicPr>
        <p:blipFill>
          <a:blip r:embed="rId3"/>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D8864AE9-2FDF-72DE-4CCD-6323BC04F8B7}"/>
              </a:ext>
            </a:extLst>
          </p:cNvPr>
          <p:cNvSpPr txBox="1"/>
          <p:nvPr/>
        </p:nvSpPr>
        <p:spPr>
          <a:xfrm>
            <a:off x="6657715" y="2990818"/>
            <a:ext cx="4745993" cy="2913872"/>
          </a:xfrm>
          <a:prstGeom prst="rect">
            <a:avLst/>
          </a:prstGeom>
        </p:spPr>
        <p:txBody>
          <a:bodyPr vert="horz" lIns="91440" tIns="45720" rIns="91440" bIns="45720" rtlCol="0" anchor="t">
            <a:normAutofit lnSpcReduction="10000"/>
          </a:bodyPr>
          <a:lstStyle/>
          <a:p>
            <a:pPr>
              <a:lnSpc>
                <a:spcPct val="90000"/>
              </a:lnSpc>
              <a:spcAft>
                <a:spcPts val="600"/>
              </a:spcAft>
            </a:pPr>
            <a:r>
              <a:rPr lang="en-US" sz="2400" dirty="0">
                <a:solidFill>
                  <a:schemeClr val="tx1">
                    <a:alpha val="80000"/>
                  </a:schemeClr>
                </a:solidFill>
              </a:rPr>
              <a:t>This CBT will cover: </a:t>
            </a:r>
          </a:p>
          <a:p>
            <a:pPr>
              <a:lnSpc>
                <a:spcPct val="90000"/>
              </a:lnSpc>
              <a:spcAft>
                <a:spcPts val="600"/>
              </a:spcAft>
            </a:pPr>
            <a:endParaRPr lang="en-US" sz="24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The four most common scams used in stores. </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How to identify scams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Best practices to combat scams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An interactive way to practice skills learned</a:t>
            </a:r>
          </a:p>
        </p:txBody>
      </p:sp>
      <p:sp>
        <p:nvSpPr>
          <p:cNvPr id="4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72AD-2E95-D1CC-730E-A7E3C9C0A85D}"/>
              </a:ext>
            </a:extLst>
          </p:cNvPr>
          <p:cNvSpPr>
            <a:spLocks noGrp="1"/>
          </p:cNvSpPr>
          <p:nvPr>
            <p:ph type="title"/>
          </p:nvPr>
        </p:nvSpPr>
        <p:spPr/>
        <p:txBody>
          <a:bodyPr/>
          <a:lstStyle/>
          <a:p>
            <a:r>
              <a:rPr lang="en-US" b="1" dirty="0"/>
              <a:t>Identifying Scams: Interactive Practice</a:t>
            </a:r>
          </a:p>
        </p:txBody>
      </p:sp>
      <p:pic>
        <p:nvPicPr>
          <p:cNvPr id="8" name="Content Placeholder 7">
            <a:extLst>
              <a:ext uri="{FF2B5EF4-FFF2-40B4-BE49-F238E27FC236}">
                <a16:creationId xmlns:a16="http://schemas.microsoft.com/office/drawing/2014/main" id="{8BD42916-1CBE-13CE-1924-971ABF40D330}"/>
              </a:ext>
            </a:extLst>
          </p:cNvPr>
          <p:cNvPicPr>
            <a:picLocks noGrp="1" noChangeAspect="1"/>
          </p:cNvPicPr>
          <p:nvPr>
            <p:ph idx="1"/>
          </p:nvPr>
        </p:nvPicPr>
        <p:blipFill>
          <a:blip r:embed="rId3"/>
          <a:srcRect l="1856" t="6520" r="11959" b="26081"/>
          <a:stretch/>
        </p:blipFill>
        <p:spPr>
          <a:xfrm>
            <a:off x="4546082" y="1726567"/>
            <a:ext cx="2767021" cy="2114390"/>
          </a:xfrm>
          <a:prstGeom prst="rect">
            <a:avLst/>
          </a:prstGeom>
        </p:spPr>
      </p:pic>
      <p:pic>
        <p:nvPicPr>
          <p:cNvPr id="10" name="Picture 9">
            <a:extLst>
              <a:ext uri="{FF2B5EF4-FFF2-40B4-BE49-F238E27FC236}">
                <a16:creationId xmlns:a16="http://schemas.microsoft.com/office/drawing/2014/main" id="{4FB30903-6B14-1002-A9FA-32AC5EAF7213}"/>
              </a:ext>
            </a:extLst>
          </p:cNvPr>
          <p:cNvPicPr>
            <a:picLocks noChangeAspect="1"/>
          </p:cNvPicPr>
          <p:nvPr/>
        </p:nvPicPr>
        <p:blipFill>
          <a:blip r:embed="rId4"/>
          <a:stretch>
            <a:fillRect/>
          </a:stretch>
        </p:blipFill>
        <p:spPr>
          <a:xfrm>
            <a:off x="376648" y="1690688"/>
            <a:ext cx="2617554" cy="2150269"/>
          </a:xfrm>
          <a:prstGeom prst="rect">
            <a:avLst/>
          </a:prstGeom>
        </p:spPr>
      </p:pic>
      <p:sp>
        <p:nvSpPr>
          <p:cNvPr id="12" name="TextBox 11">
            <a:extLst>
              <a:ext uri="{FF2B5EF4-FFF2-40B4-BE49-F238E27FC236}">
                <a16:creationId xmlns:a16="http://schemas.microsoft.com/office/drawing/2014/main" id="{6A3A9DCD-2D17-FE6D-3CCD-EC11B04316BA}"/>
              </a:ext>
            </a:extLst>
          </p:cNvPr>
          <p:cNvSpPr txBox="1"/>
          <p:nvPr/>
        </p:nvSpPr>
        <p:spPr>
          <a:xfrm>
            <a:off x="197043" y="3951922"/>
            <a:ext cx="3591528" cy="2800767"/>
          </a:xfrm>
          <a:prstGeom prst="rect">
            <a:avLst/>
          </a:prstGeom>
          <a:noFill/>
        </p:spPr>
        <p:txBody>
          <a:bodyPr wrap="square" rtlCol="0">
            <a:spAutoFit/>
          </a:bodyPr>
          <a:lstStyle/>
          <a:p>
            <a:r>
              <a:rPr lang="en-US" sz="1600" b="1" i="0" dirty="0">
                <a:solidFill>
                  <a:srgbClr val="242424"/>
                </a:solidFill>
                <a:effectLst/>
                <a:latin typeface="Segoe UI" panose="020B0502040204020203" pitchFamily="34" charset="0"/>
              </a:rPr>
              <a:t>Scenario #1</a:t>
            </a:r>
            <a:r>
              <a:rPr lang="en-US" sz="1600" b="0" i="0" dirty="0">
                <a:solidFill>
                  <a:srgbClr val="242424"/>
                </a:solidFill>
                <a:effectLst/>
                <a:latin typeface="Segoe UI" panose="020B0502040204020203" pitchFamily="34" charset="0"/>
              </a:rPr>
              <a:t>: A customer approaches the cashier with a friendly demeanor and asks to change a $50 bill into smaller denominations. After the cashier hands over the smaller bills, the customer quickly changes their mind and asks for different denominations, repeatedly switching back and forth. The customer tries to confuse the cashier by talking rapidly and creating a sense of urgency.</a:t>
            </a:r>
            <a:endParaRPr lang="en-US" sz="1600" dirty="0"/>
          </a:p>
        </p:txBody>
      </p:sp>
      <p:pic>
        <p:nvPicPr>
          <p:cNvPr id="13" name="Picture 12">
            <a:extLst>
              <a:ext uri="{FF2B5EF4-FFF2-40B4-BE49-F238E27FC236}">
                <a16:creationId xmlns:a16="http://schemas.microsoft.com/office/drawing/2014/main" id="{0EA75EDD-515B-CD4E-DABA-DD1A05314B6F}"/>
              </a:ext>
            </a:extLst>
          </p:cNvPr>
          <p:cNvPicPr>
            <a:picLocks noChangeAspect="1"/>
          </p:cNvPicPr>
          <p:nvPr/>
        </p:nvPicPr>
        <p:blipFill>
          <a:blip r:embed="rId5"/>
          <a:stretch>
            <a:fillRect/>
          </a:stretch>
        </p:blipFill>
        <p:spPr>
          <a:xfrm>
            <a:off x="8727553" y="1563305"/>
            <a:ext cx="2277652" cy="2277652"/>
          </a:xfrm>
          <a:prstGeom prst="rect">
            <a:avLst/>
          </a:prstGeom>
        </p:spPr>
      </p:pic>
      <p:sp>
        <p:nvSpPr>
          <p:cNvPr id="14" name="TextBox 13">
            <a:extLst>
              <a:ext uri="{FF2B5EF4-FFF2-40B4-BE49-F238E27FC236}">
                <a16:creationId xmlns:a16="http://schemas.microsoft.com/office/drawing/2014/main" id="{80133534-BF4E-BA85-718C-0EE58E436AC6}"/>
              </a:ext>
            </a:extLst>
          </p:cNvPr>
          <p:cNvSpPr txBox="1"/>
          <p:nvPr/>
        </p:nvSpPr>
        <p:spPr>
          <a:xfrm>
            <a:off x="4133829" y="3951921"/>
            <a:ext cx="3591528" cy="2062103"/>
          </a:xfrm>
          <a:prstGeom prst="rect">
            <a:avLst/>
          </a:prstGeom>
          <a:noFill/>
        </p:spPr>
        <p:txBody>
          <a:bodyPr wrap="square" rtlCol="0">
            <a:spAutoFit/>
          </a:bodyPr>
          <a:lstStyle/>
          <a:p>
            <a:r>
              <a:rPr lang="en-US" sz="1600" b="1" i="0" dirty="0">
                <a:solidFill>
                  <a:srgbClr val="242424"/>
                </a:solidFill>
                <a:effectLst/>
                <a:latin typeface="Segoe UI" panose="020B0502040204020203" pitchFamily="34" charset="0"/>
              </a:rPr>
              <a:t>Scenario #2</a:t>
            </a:r>
            <a:r>
              <a:rPr lang="en-US" sz="1600" b="0" i="0" dirty="0">
                <a:solidFill>
                  <a:srgbClr val="242424"/>
                </a:solidFill>
                <a:effectLst/>
                <a:latin typeface="Segoe UI" panose="020B0502040204020203" pitchFamily="34" charset="0"/>
              </a:rPr>
              <a:t>: A customer, who is very nice and energetic, approaches the cashier to make a purchase. They hand over a $100 bill with a big smile and engage in friendly conversation to distract the cashier. The cashier notices something unusual about the bill but is unsure if it's counterfeit.</a:t>
            </a:r>
            <a:endParaRPr lang="en-US" sz="1600" dirty="0"/>
          </a:p>
        </p:txBody>
      </p:sp>
      <p:sp>
        <p:nvSpPr>
          <p:cNvPr id="16" name="TextBox 15">
            <a:extLst>
              <a:ext uri="{FF2B5EF4-FFF2-40B4-BE49-F238E27FC236}">
                <a16:creationId xmlns:a16="http://schemas.microsoft.com/office/drawing/2014/main" id="{4D9C96DA-B4A0-474A-EA49-EAFABEA454BA}"/>
              </a:ext>
            </a:extLst>
          </p:cNvPr>
          <p:cNvSpPr txBox="1"/>
          <p:nvPr/>
        </p:nvSpPr>
        <p:spPr>
          <a:xfrm>
            <a:off x="8070615" y="3951922"/>
            <a:ext cx="3591528" cy="2308324"/>
          </a:xfrm>
          <a:prstGeom prst="rect">
            <a:avLst/>
          </a:prstGeom>
          <a:noFill/>
        </p:spPr>
        <p:txBody>
          <a:bodyPr wrap="square" rtlCol="0">
            <a:spAutoFit/>
          </a:bodyPr>
          <a:lstStyle/>
          <a:p>
            <a:r>
              <a:rPr lang="en-US" sz="1600" b="1" i="0" dirty="0">
                <a:solidFill>
                  <a:srgbClr val="242424"/>
                </a:solidFill>
                <a:effectLst/>
                <a:latin typeface="Segoe UI" panose="020B0502040204020203" pitchFamily="34" charset="0"/>
              </a:rPr>
              <a:t>Scenario #3</a:t>
            </a:r>
            <a:r>
              <a:rPr lang="en-US" sz="1600" b="0" i="0" dirty="0">
                <a:solidFill>
                  <a:srgbClr val="242424"/>
                </a:solidFill>
                <a:effectLst/>
                <a:latin typeface="Segoe UI" panose="020B0502040204020203" pitchFamily="34" charset="0"/>
              </a:rPr>
              <a:t>: A customer enters the store and starts browsing. They seem nervous and keep looking around as if checking if they are being watched. When they approach the cashier, they make a small purchase but act jittery and avoid eye contact. The customer hands over a large bill for a small purchase, which raises suspicion.</a:t>
            </a:r>
            <a:endParaRPr lang="en-US" sz="1600" dirty="0"/>
          </a:p>
        </p:txBody>
      </p:sp>
    </p:spTree>
    <p:extLst>
      <p:ext uri="{BB962C8B-B14F-4D97-AF65-F5344CB8AC3E}">
        <p14:creationId xmlns:p14="http://schemas.microsoft.com/office/powerpoint/2010/main" val="57231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E4F27-5FDB-E067-4144-94051C4DDCC3}"/>
              </a:ext>
            </a:extLst>
          </p:cNvPr>
          <p:cNvSpPr>
            <a:spLocks noGrp="1"/>
          </p:cNvSpPr>
          <p:nvPr>
            <p:ph type="title"/>
          </p:nvPr>
        </p:nvSpPr>
        <p:spPr>
          <a:xfrm>
            <a:off x="572493" y="238539"/>
            <a:ext cx="11018520" cy="1434415"/>
          </a:xfrm>
        </p:spPr>
        <p:txBody>
          <a:bodyPr anchor="b">
            <a:normAutofit/>
          </a:bodyPr>
          <a:lstStyle/>
          <a:p>
            <a:r>
              <a:rPr lang="en-US" sz="5400" b="1"/>
              <a:t>QRG: Most Common Scams</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C3540D-3FC9-4F1B-1209-4DCE4B2370F8}"/>
              </a:ext>
            </a:extLst>
          </p:cNvPr>
          <p:cNvPicPr>
            <a:picLocks noChangeAspect="1"/>
          </p:cNvPicPr>
          <p:nvPr/>
        </p:nvPicPr>
        <p:blipFill>
          <a:blip r:embed="rId3"/>
          <a:srcRect r="3792" b="-3"/>
          <a:stretch/>
        </p:blipFill>
        <p:spPr>
          <a:xfrm>
            <a:off x="7675658" y="2093976"/>
            <a:ext cx="3941064" cy="4096512"/>
          </a:xfrm>
          <a:prstGeom prst="rect">
            <a:avLst/>
          </a:prstGeom>
        </p:spPr>
      </p:pic>
      <p:graphicFrame>
        <p:nvGraphicFramePr>
          <p:cNvPr id="15" name="Content Placeholder 2">
            <a:extLst>
              <a:ext uri="{FF2B5EF4-FFF2-40B4-BE49-F238E27FC236}">
                <a16:creationId xmlns:a16="http://schemas.microsoft.com/office/drawing/2014/main" id="{AD1467BD-3667-8C1D-0ECA-CCF4A51BC673}"/>
              </a:ext>
            </a:extLst>
          </p:cNvPr>
          <p:cNvGraphicFramePr>
            <a:graphicFrameLocks noGrp="1"/>
          </p:cNvGraphicFramePr>
          <p:nvPr>
            <p:ph idx="1"/>
            <p:extLst>
              <p:ext uri="{D42A27DB-BD31-4B8C-83A1-F6EECF244321}">
                <p14:modId xmlns:p14="http://schemas.microsoft.com/office/powerpoint/2010/main" val="199546608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672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DFA89-5285-515B-AFF5-182DCBC47425}"/>
              </a:ext>
            </a:extLst>
          </p:cNvPr>
          <p:cNvSpPr>
            <a:spLocks noGrp="1"/>
          </p:cNvSpPr>
          <p:nvPr>
            <p:ph type="title"/>
          </p:nvPr>
        </p:nvSpPr>
        <p:spPr>
          <a:xfrm>
            <a:off x="7239014" y="525982"/>
            <a:ext cx="4282983" cy="1200361"/>
          </a:xfrm>
        </p:spPr>
        <p:txBody>
          <a:bodyPr anchor="b">
            <a:normAutofit/>
          </a:bodyPr>
          <a:lstStyle/>
          <a:p>
            <a:r>
              <a:rPr lang="en-US" sz="3600"/>
              <a:t>Final Assessment Overview</a:t>
            </a:r>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puter with a checklist on the screen&#10;&#10;AI-generated content may be incorrect.">
            <a:extLst>
              <a:ext uri="{FF2B5EF4-FFF2-40B4-BE49-F238E27FC236}">
                <a16:creationId xmlns:a16="http://schemas.microsoft.com/office/drawing/2014/main" id="{D8225E40-AE67-E210-0034-C6B0F737A69D}"/>
              </a:ext>
            </a:extLst>
          </p:cNvPr>
          <p:cNvPicPr>
            <a:picLocks noChangeAspect="1"/>
          </p:cNvPicPr>
          <p:nvPr/>
        </p:nvPicPr>
        <p:blipFill>
          <a:blip r:embed="rId3"/>
          <a:stretch>
            <a:fillRect/>
          </a:stretch>
        </p:blipFill>
        <p:spPr>
          <a:xfrm>
            <a:off x="576244" y="1096533"/>
            <a:ext cx="5628018" cy="4432064"/>
          </a:xfrm>
          <a:prstGeom prst="rect">
            <a:avLst/>
          </a:prstGeom>
        </p:spPr>
      </p:pic>
      <p:sp>
        <p:nvSpPr>
          <p:cNvPr id="3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BE908-928D-0EE7-9E44-AB19C4D92F55}"/>
              </a:ext>
            </a:extLst>
          </p:cNvPr>
          <p:cNvSpPr>
            <a:spLocks noGrp="1"/>
          </p:cNvSpPr>
          <p:nvPr>
            <p:ph idx="1"/>
          </p:nvPr>
        </p:nvSpPr>
        <p:spPr>
          <a:xfrm>
            <a:off x="7239012" y="2031101"/>
            <a:ext cx="4282984" cy="3511943"/>
          </a:xfrm>
        </p:spPr>
        <p:txBody>
          <a:bodyPr anchor="ctr">
            <a:normAutofit/>
          </a:bodyPr>
          <a:lstStyle/>
          <a:p>
            <a:pPr marL="0" indent="0">
              <a:spcBef>
                <a:spcPts val="750"/>
              </a:spcBef>
              <a:spcAft>
                <a:spcPts val="750"/>
              </a:spcAft>
              <a:buNone/>
            </a:pPr>
            <a:r>
              <a:rPr lang="en-US" sz="1800" b="1" i="0">
                <a:effectLst/>
                <a:latin typeface="Segoe UI" panose="020B0502040204020203" pitchFamily="34" charset="0"/>
              </a:rPr>
              <a:t>Coverage</a:t>
            </a:r>
            <a:r>
              <a:rPr lang="en-US" sz="1800" i="0">
                <a:effectLst/>
                <a:latin typeface="Segoe UI" panose="020B0502040204020203" pitchFamily="34" charset="0"/>
              </a:rPr>
              <a:t>: 20 questions on material from all CBTs and QRGs</a:t>
            </a:r>
          </a:p>
          <a:p>
            <a:pPr marL="0" indent="0">
              <a:spcBef>
                <a:spcPts val="750"/>
              </a:spcBef>
              <a:spcAft>
                <a:spcPts val="750"/>
              </a:spcAft>
              <a:buNone/>
            </a:pPr>
            <a:r>
              <a:rPr lang="en-US" sz="1800" b="1" i="0">
                <a:effectLst/>
                <a:latin typeface="Segoe UI" panose="020B0502040204020203" pitchFamily="34" charset="0"/>
              </a:rPr>
              <a:t>Question Types</a:t>
            </a:r>
            <a:r>
              <a:rPr lang="en-US" sz="1800" i="0">
                <a:effectLst/>
                <a:latin typeface="Segoe UI" panose="020B0502040204020203" pitchFamily="34" charset="0"/>
              </a:rPr>
              <a:t>: Multiple Choice, Matching, True/False</a:t>
            </a:r>
          </a:p>
          <a:p>
            <a:pPr marL="0" indent="0">
              <a:spcBef>
                <a:spcPts val="750"/>
              </a:spcBef>
              <a:spcAft>
                <a:spcPts val="750"/>
              </a:spcAft>
              <a:buNone/>
            </a:pPr>
            <a:r>
              <a:rPr lang="en-US" sz="1800" b="1" i="0">
                <a:effectLst/>
                <a:latin typeface="Segoe UI" panose="020B0502040204020203" pitchFamily="34" charset="0"/>
              </a:rPr>
              <a:t>Review Access</a:t>
            </a:r>
            <a:r>
              <a:rPr lang="en-US" sz="1800" i="0">
                <a:effectLst/>
                <a:latin typeface="Segoe UI" panose="020B0502040204020203" pitchFamily="34" charset="0"/>
              </a:rPr>
              <a:t>: Material available for review</a:t>
            </a:r>
          </a:p>
          <a:p>
            <a:pPr marL="0" indent="0">
              <a:spcBef>
                <a:spcPts val="750"/>
              </a:spcBef>
              <a:spcAft>
                <a:spcPts val="750"/>
              </a:spcAft>
              <a:buNone/>
            </a:pPr>
            <a:r>
              <a:rPr lang="en-US" sz="1800" b="1" i="0">
                <a:effectLst/>
                <a:latin typeface="Segoe UI" panose="020B0502040204020203" pitchFamily="34" charset="0"/>
              </a:rPr>
              <a:t>Feedback</a:t>
            </a:r>
            <a:r>
              <a:rPr lang="en-US" sz="1800" i="0">
                <a:effectLst/>
                <a:latin typeface="Segoe UI" panose="020B0502040204020203" pitchFamily="34" charset="0"/>
              </a:rPr>
              <a:t>: Provided for incorrect answers to enhance understanding</a:t>
            </a:r>
          </a:p>
          <a:p>
            <a:pPr marL="0" indent="0">
              <a:spcBef>
                <a:spcPts val="750"/>
              </a:spcBef>
              <a:spcAft>
                <a:spcPts val="750"/>
              </a:spcAft>
              <a:buNone/>
            </a:pPr>
            <a:r>
              <a:rPr lang="en-US" sz="1800" b="1">
                <a:latin typeface="Segoe UI" panose="020B0502040204020203" pitchFamily="34" charset="0"/>
              </a:rPr>
              <a:t>Pass Rate</a:t>
            </a:r>
            <a:r>
              <a:rPr lang="en-US" sz="1800">
                <a:latin typeface="Segoe UI" panose="020B0502040204020203" pitchFamily="34" charset="0"/>
              </a:rPr>
              <a:t>: 80%</a:t>
            </a:r>
            <a:endParaRPr lang="en-US" sz="1800" i="0">
              <a:effectLst/>
              <a:latin typeface="Segoe UI" panose="020B0502040204020203" pitchFamily="34" charset="0"/>
            </a:endParaRPr>
          </a:p>
        </p:txBody>
      </p:sp>
      <p:sp>
        <p:nvSpPr>
          <p:cNvPr id="34"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17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799</TotalTime>
  <Words>1988</Words>
  <Application>Microsoft Office PowerPoint</Application>
  <PresentationFormat>Widescreen</PresentationFormat>
  <Paragraphs>145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Segoe UI</vt:lpstr>
      <vt:lpstr>Office Theme</vt:lpstr>
      <vt:lpstr>Loss Prevention for Managers</vt:lpstr>
      <vt:lpstr>Learning Objectives for this course:</vt:lpstr>
      <vt:lpstr>Overall Program Flow</vt:lpstr>
      <vt:lpstr>Introduction Page</vt:lpstr>
      <vt:lpstr>CBT/Activity Identifying Scams</vt:lpstr>
      <vt:lpstr>Identifying Scams: Interactive Practice</vt:lpstr>
      <vt:lpstr>QRG: Most Common Scams</vt:lpstr>
      <vt:lpstr>Final Assessment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Kaufman</dc:creator>
  <cp:lastModifiedBy>Kyle Kaufman</cp:lastModifiedBy>
  <cp:revision>19</cp:revision>
  <dcterms:created xsi:type="dcterms:W3CDTF">2025-03-01T14:44:08Z</dcterms:created>
  <dcterms:modified xsi:type="dcterms:W3CDTF">2025-03-02T04:23:44Z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2049b-5b95-446b-a697-380fd25d58d6_Enabled">
    <vt:lpwstr>true</vt:lpwstr>
  </property>
  <property fmtid="{D5CDD505-2E9C-101B-9397-08002B2CF9AE}" pid="3" name="MSIP_Label_7de2049b-5b95-446b-a697-380fd25d58d6_SetDate">
    <vt:lpwstr>2025-03-01T15:04:35Z</vt:lpwstr>
  </property>
  <property fmtid="{D5CDD505-2E9C-101B-9397-08002B2CF9AE}" pid="4" name="MSIP_Label_7de2049b-5b95-446b-a697-380fd25d58d6_Method">
    <vt:lpwstr>Standard</vt:lpwstr>
  </property>
  <property fmtid="{D5CDD505-2E9C-101B-9397-08002B2CF9AE}" pid="5" name="MSIP_Label_7de2049b-5b95-446b-a697-380fd25d58d6_Name">
    <vt:lpwstr>Business Confidential</vt:lpwstr>
  </property>
  <property fmtid="{D5CDD505-2E9C-101B-9397-08002B2CF9AE}" pid="6" name="MSIP_Label_7de2049b-5b95-446b-a697-380fd25d58d6_SiteId">
    <vt:lpwstr>80132c19-eaaa-4b91-acf7-a3ed9a50c97b</vt:lpwstr>
  </property>
  <property fmtid="{D5CDD505-2E9C-101B-9397-08002B2CF9AE}" pid="7" name="MSIP_Label_7de2049b-5b95-446b-a697-380fd25d58d6_ActionId">
    <vt:lpwstr>dfdeb679-6e30-43f8-8506-ed2d1f4030ba</vt:lpwstr>
  </property>
  <property fmtid="{D5CDD505-2E9C-101B-9397-08002B2CF9AE}" pid="8" name="MSIP_Label_7de2049b-5b95-446b-a697-380fd25d58d6_ContentBits">
    <vt:lpwstr>0</vt:lpwstr>
  </property>
  <property fmtid="{D5CDD505-2E9C-101B-9397-08002B2CF9AE}" pid="9" name="MSIP_Label_7de2049b-5b95-446b-a697-380fd25d58d6_Tag">
    <vt:lpwstr>10, 3, 0, 1</vt:lpwstr>
  </property>
</Properties>
</file>