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verpass Black"/>
      <p:bold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Fira Sans Extra Condensed Medium"/>
      <p:regular r:id="rId23"/>
      <p:bold r:id="rId24"/>
      <p:italic r:id="rId25"/>
      <p:boldItalic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Josefin Sans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FiraSansExtraCondensedMedium-bold.fntdata"/><Relationship Id="rId23" Type="http://schemas.openxmlformats.org/officeDocument/2006/relationships/font" Target="fonts/FiraSansExtraCondensed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Medium-boldItalic.fntdata"/><Relationship Id="rId25" Type="http://schemas.openxmlformats.org/officeDocument/2006/relationships/font" Target="fonts/FiraSansExtraCondensedMedium-italic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JosefinSans-italic.fntdata"/><Relationship Id="rId10" Type="http://schemas.openxmlformats.org/officeDocument/2006/relationships/slide" Target="slides/slide5.xml"/><Relationship Id="rId32" Type="http://schemas.openxmlformats.org/officeDocument/2006/relationships/font" Target="fonts/JosefinSans-bold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JosefinSans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font" Target="fonts/OverpassBlack-bold.fntdata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font" Target="fonts/Lato-regular.fntdata"/><Relationship Id="rId18" Type="http://schemas.openxmlformats.org/officeDocument/2006/relationships/font" Target="fonts/Overpass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Google Shape;21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bd5af97eab_0_4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bd5af97eab_0_4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6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b3e54e862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b3e54e862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cee69473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cee69473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bd5af97eab_0_2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bd5af97eab_0_2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bccadf9b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bccadf9b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to teacher: Emphasize again that eelgrass sequesters carbon as this is important for understanding our ocean acidification lessons.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cbb657a3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cbb657a3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to teacher: Emphasize again that eelgrass sequesters carbon as this is important for understanding our ocean acidification lessons.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3e54e86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3e54e86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to teacher: Define primary producer and how this fits into food webs.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bd5af97eab_0_4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bd5af97eab_0_4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be90f1da6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be90f1da6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b3e54e862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b3e54e862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hyperlink" Target="https://slidesgo.com/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flipH="1" rot="5400000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90" name="Google Shape;590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11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592" name="Google Shape;592;p1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7" name="Google Shape;62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1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629" name="Google Shape;629;p1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11"/>
          <p:cNvSpPr/>
          <p:nvPr/>
        </p:nvSpPr>
        <p:spPr>
          <a:xfrm rot="3011561">
            <a:off x="7155837" y="485431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1"/>
          <p:cNvSpPr/>
          <p:nvPr/>
        </p:nvSpPr>
        <p:spPr>
          <a:xfrm rot="-9900083">
            <a:off x="-1242749" y="2125430"/>
            <a:ext cx="3386946" cy="5315794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1538275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-7120613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/>
          <p:nvPr>
            <p:ph hasCustomPrompt="1"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/>
          <p:nvPr>
            <p:ph hasCustomPrompt="1" idx="2" type="title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/>
          <p:nvPr>
            <p:ph hasCustomPrompt="1" idx="3" type="title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/>
          <p:nvPr>
            <p:ph hasCustomPrompt="1" idx="4" type="title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/>
          <p:nvPr>
            <p:ph hasCustomPrompt="1"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/>
          <p:nvPr>
            <p:ph hasCustomPrompt="1" idx="6" type="title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/>
          <p:nvPr>
            <p:ph idx="7" type="ctrTitle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5" name="Google Shape;715;p13"/>
          <p:cNvSpPr txBox="1"/>
          <p:nvPr>
            <p:ph idx="1" type="subTitle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13"/>
          <p:cNvSpPr txBox="1"/>
          <p:nvPr>
            <p:ph idx="8" type="ctrTitle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7" name="Google Shape;717;p13"/>
          <p:cNvSpPr txBox="1"/>
          <p:nvPr>
            <p:ph idx="9" type="subTitle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rect b="b" l="l" r="r" t="t"/>
            <a:pathLst>
              <a:path extrusionOk="0" h="1" w="101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/>
          <p:nvPr>
            <p:ph idx="13" type="ctrTitle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0" name="Google Shape;720;p13"/>
          <p:cNvSpPr txBox="1"/>
          <p:nvPr>
            <p:ph idx="14" type="subTitle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13"/>
          <p:cNvSpPr txBox="1"/>
          <p:nvPr>
            <p:ph idx="15" type="ctrTitle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2" name="Google Shape;722;p13"/>
          <p:cNvSpPr txBox="1"/>
          <p:nvPr>
            <p:ph idx="16" type="subTitle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13"/>
          <p:cNvSpPr txBox="1"/>
          <p:nvPr>
            <p:ph idx="17" type="ctrTitle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4" name="Google Shape;724;p13"/>
          <p:cNvSpPr txBox="1"/>
          <p:nvPr>
            <p:ph idx="18" type="subTitle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13"/>
          <p:cNvSpPr txBox="1"/>
          <p:nvPr>
            <p:ph idx="19" type="ctrTitle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6" name="Google Shape;726;p13"/>
          <p:cNvSpPr txBox="1"/>
          <p:nvPr>
            <p:ph idx="20" type="subTitle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13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1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31" name="Google Shape;731;p1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66" name="Google Shape;766;p1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4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4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5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773" name="Google Shape;773;p1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08" name="Google Shape;808;p1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5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11" name="Google Shape;811;p1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15"/>
          <p:cNvSpPr/>
          <p:nvPr/>
        </p:nvSpPr>
        <p:spPr>
          <a:xfrm rot="3011561">
            <a:off x="8384437" y="-79649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p16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851" name="Google Shape;851;p1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6" name="Google Shape;886;p1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16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889" name="Google Shape;889;p1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1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925" name="Google Shape;925;p16"/>
          <p:cNvSpPr/>
          <p:nvPr/>
        </p:nvSpPr>
        <p:spPr>
          <a:xfrm flipH="1" rot="231922">
            <a:off x="7469257" y="-645373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_1_1_1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1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8" name="Google Shape;928;p1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929" name="Google Shape;929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4" name="Google Shape;964;p1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1680776" y="-4224695"/>
            <a:ext cx="16179801" cy="13950337"/>
            <a:chOff x="-1680776" y="-4224695"/>
            <a:chExt cx="16179801" cy="13950337"/>
          </a:xfrm>
        </p:grpSpPr>
        <p:pic>
          <p:nvPicPr>
            <p:cNvPr id="968" name="Google Shape;968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18"/>
            <p:cNvPicPr preferRelativeResize="0"/>
            <p:nvPr/>
          </p:nvPicPr>
          <p:blipFill>
            <a:blip r:embed="rId3">
              <a:alphaModFix amt="56000"/>
            </a:blip>
            <a:stretch>
              <a:fillRect/>
            </a:stretch>
          </p:blipFill>
          <p:spPr>
            <a:xfrm flipH="1" rot="10800000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18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p18"/>
            <p:cNvPicPr preferRelativeResize="0"/>
            <p:nvPr/>
          </p:nvPicPr>
          <p:blipFill>
            <a:blip r:embed="rId5">
              <a:alphaModFix amt="47000"/>
            </a:blip>
            <a:stretch>
              <a:fillRect/>
            </a:stretch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18"/>
            <p:cNvPicPr preferRelativeResize="0"/>
            <p:nvPr/>
          </p:nvPicPr>
          <p:blipFill>
            <a:blip r:embed="rId6">
              <a:alphaModFix amt="58000"/>
            </a:blip>
            <a:stretch>
              <a:fillRect/>
            </a:stretch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18"/>
            <p:cNvPicPr preferRelativeResize="0"/>
            <p:nvPr/>
          </p:nvPicPr>
          <p:blipFill>
            <a:blip r:embed="rId7">
              <a:alphaModFix amt="45000"/>
            </a:blip>
            <a:stretch>
              <a:fillRect/>
            </a:stretch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4" name="Google Shape;974;p18"/>
          <p:cNvSpPr txBox="1"/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75" name="Google Shape;975;p18"/>
          <p:cNvSpPr txBox="1"/>
          <p:nvPr>
            <p:ph idx="1" type="subTitle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6" name="Google Shape;976;p18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977" name="Google Shape;977;p1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18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1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19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017" name="Google Shape;1017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2" name="Google Shape;1052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4" name="Google Shape;1054;p19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055" name="Google Shape;1055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0" name="Google Shape;1090;p19"/>
          <p:cNvSpPr txBox="1"/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1" name="Google Shape;1091;p19"/>
          <p:cNvSpPr txBox="1"/>
          <p:nvPr>
            <p:ph idx="1" type="subTitle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9"/>
          <p:cNvSpPr txBox="1"/>
          <p:nvPr>
            <p:ph idx="2" type="title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3" name="Google Shape;1093;p19"/>
          <p:cNvSpPr txBox="1"/>
          <p:nvPr>
            <p:ph idx="3" type="subTitle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4" name="Google Shape;1094;p19"/>
          <p:cNvSpPr txBox="1"/>
          <p:nvPr>
            <p:ph idx="4" type="title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5" name="Google Shape;1095;p19"/>
          <p:cNvSpPr txBox="1"/>
          <p:nvPr>
            <p:ph idx="5" type="subTitle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9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0"/>
          <p:cNvSpPr txBox="1"/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9" name="Google Shape;1099;p20"/>
          <p:cNvSpPr txBox="1"/>
          <p:nvPr>
            <p:ph idx="1" type="subTitle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0" name="Google Shape;1100;p20"/>
          <p:cNvSpPr txBox="1"/>
          <p:nvPr>
            <p:ph idx="2" type="title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1" name="Google Shape;1101;p20"/>
          <p:cNvSpPr txBox="1"/>
          <p:nvPr>
            <p:ph idx="3" type="subTitle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20"/>
          <p:cNvSpPr txBox="1"/>
          <p:nvPr>
            <p:ph idx="4" type="title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3" name="Google Shape;1103;p20"/>
          <p:cNvSpPr txBox="1"/>
          <p:nvPr>
            <p:ph idx="5" type="subTitle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4" name="Google Shape;1104;p20"/>
          <p:cNvSpPr txBox="1"/>
          <p:nvPr>
            <p:ph idx="6" type="title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5" name="Google Shape;1105;p20"/>
          <p:cNvSpPr txBox="1"/>
          <p:nvPr>
            <p:ph idx="7" type="subTitle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06" name="Google Shape;1106;p20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7" name="Google Shape;1107;p20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108" name="Google Shape;1108;p2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43" name="Google Shape;1143;p20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20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5" name="Google Shape;1145;p20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146" name="Google Shape;1146;p2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1" name="Google Shape;1181;p20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182" name="Google Shape;1182;p20"/>
          <p:cNvSpPr/>
          <p:nvPr/>
        </p:nvSpPr>
        <p:spPr>
          <a:xfrm rot="3176794">
            <a:off x="7710596" y="4065984"/>
            <a:ext cx="2264986" cy="2165743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4379243" y="-2465274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94" name="Google Shape;94;p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0" name="Google Shape;130;p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3"/>
          <p:cNvSpPr txBox="1"/>
          <p:nvPr>
            <p:ph idx="1" type="subTitle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"/>
          <p:cNvSpPr txBox="1"/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/>
        </p:txBody>
      </p:sp>
      <p:sp>
        <p:nvSpPr>
          <p:cNvPr id="167" name="Google Shape;167;p3"/>
          <p:cNvSpPr txBox="1"/>
          <p:nvPr>
            <p:ph hasCustomPrompt="1" idx="2" type="title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1"/>
          <p:cNvSpPr txBox="1"/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5" name="Google Shape;1185;p21"/>
          <p:cNvSpPr txBox="1"/>
          <p:nvPr>
            <p:ph idx="1" type="subTitle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21"/>
          <p:cNvSpPr txBox="1"/>
          <p:nvPr>
            <p:ph idx="2" type="title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7" name="Google Shape;1187;p21"/>
          <p:cNvSpPr txBox="1"/>
          <p:nvPr>
            <p:ph idx="3" type="subTitle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8" name="Google Shape;1188;p21"/>
          <p:cNvSpPr txBox="1"/>
          <p:nvPr>
            <p:ph idx="4" type="title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9" name="Google Shape;1189;p21"/>
          <p:cNvSpPr txBox="1"/>
          <p:nvPr>
            <p:ph idx="5" type="subTitle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1"/>
          <p:cNvSpPr txBox="1"/>
          <p:nvPr>
            <p:ph idx="6" type="title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1" name="Google Shape;1191;p21"/>
          <p:cNvSpPr txBox="1"/>
          <p:nvPr>
            <p:ph idx="7" type="subTitle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92" name="Google Shape;1192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3" name="Google Shape;1193;p21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1194" name="Google Shape;1194;p2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29" name="Google Shape;1229;p2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21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1" name="Google Shape;1231;p21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232" name="Google Shape;1232;p2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67" name="Google Shape;1267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1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269" name="Google Shape;1269;p21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2_1_1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2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3" name="Google Shape;1273;p22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274" name="Google Shape;1274;p2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09" name="Google Shape;1309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2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1" name="Google Shape;1311;p22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12" name="Google Shape;1312;p2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7" name="Google Shape;1347;p22"/>
          <p:cNvSpPr txBox="1"/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8" name="Google Shape;1348;p22"/>
          <p:cNvSpPr txBox="1"/>
          <p:nvPr>
            <p:ph idx="1" type="subTitle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22"/>
          <p:cNvSpPr txBox="1"/>
          <p:nvPr>
            <p:ph idx="2" type="title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0" name="Google Shape;1350;p22"/>
          <p:cNvSpPr txBox="1"/>
          <p:nvPr>
            <p:ph idx="3" type="subTitle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1" name="Google Shape;1351;p22"/>
          <p:cNvSpPr txBox="1"/>
          <p:nvPr>
            <p:ph idx="4" type="title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2" name="Google Shape;1352;p22"/>
          <p:cNvSpPr txBox="1"/>
          <p:nvPr>
            <p:ph idx="5" type="subTitle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2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54" name="Google Shape;1354;p22"/>
          <p:cNvSpPr txBox="1"/>
          <p:nvPr>
            <p:ph idx="7" type="title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5" name="Google Shape;1355;p22"/>
          <p:cNvSpPr txBox="1"/>
          <p:nvPr>
            <p:ph idx="8" type="subTitle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6" name="Google Shape;1356;p22"/>
          <p:cNvSpPr txBox="1"/>
          <p:nvPr>
            <p:ph idx="9" type="title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7" name="Google Shape;1357;p22"/>
          <p:cNvSpPr txBox="1"/>
          <p:nvPr>
            <p:ph idx="13" type="subTitle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8" name="Google Shape;1358;p22"/>
          <p:cNvSpPr txBox="1"/>
          <p:nvPr>
            <p:ph idx="14" type="title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9" name="Google Shape;1359;p22"/>
          <p:cNvSpPr txBox="1"/>
          <p:nvPr>
            <p:ph idx="15" type="subTitle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BLANK_1_1_1_1_1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2" name="Google Shape;1362;p23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363" name="Google Shape;1363;p2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98" name="Google Shape;1398;p2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2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23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401" name="Google Shape;1401;p23"/>
          <p:cNvSpPr/>
          <p:nvPr/>
        </p:nvSpPr>
        <p:spPr>
          <a:xfrm flipH="1" rot="231922">
            <a:off x="7473457" y="-6437207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2" name="Google Shape;1402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7272347" y="3430567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3" name="Google Shape;1403;p23"/>
          <p:cNvGrpSpPr/>
          <p:nvPr/>
        </p:nvGrpSpPr>
        <p:grpSpPr>
          <a:xfrm rot="-8099954">
            <a:off x="8454323" y="4128852"/>
            <a:ext cx="1344367" cy="1995327"/>
            <a:chOff x="272875" y="1527563"/>
            <a:chExt cx="255950" cy="455000"/>
          </a:xfrm>
        </p:grpSpPr>
        <p:sp>
          <p:nvSpPr>
            <p:cNvPr id="1404" name="Google Shape;1404;p2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BLANK_1_1_1_1_1_1"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/>
          <p:nvPr>
            <p:ph hasCustomPrompt="1" type="title"/>
          </p:nvPr>
        </p:nvSpPr>
        <p:spPr>
          <a:xfrm>
            <a:off x="3040947" y="1992075"/>
            <a:ext cx="113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1" name="Google Shape;1441;p24"/>
          <p:cNvSpPr txBox="1"/>
          <p:nvPr>
            <p:ph idx="1" type="subTitle"/>
          </p:nvPr>
        </p:nvSpPr>
        <p:spPr>
          <a:xfrm>
            <a:off x="4570802" y="3295975"/>
            <a:ext cx="19134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p24"/>
          <p:cNvSpPr txBox="1"/>
          <p:nvPr>
            <p:ph hasCustomPrompt="1" idx="2" type="title"/>
          </p:nvPr>
        </p:nvSpPr>
        <p:spPr>
          <a:xfrm>
            <a:off x="4959602" y="1992075"/>
            <a:ext cx="113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3" name="Google Shape;1443;p24"/>
          <p:cNvSpPr txBox="1"/>
          <p:nvPr>
            <p:ph idx="3" type="subTitle"/>
          </p:nvPr>
        </p:nvSpPr>
        <p:spPr>
          <a:xfrm>
            <a:off x="2645697" y="3295975"/>
            <a:ext cx="1926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4" name="Google Shape;1444;p24"/>
          <p:cNvSpPr txBox="1"/>
          <p:nvPr>
            <p:ph hasCustomPrompt="1" idx="4" type="title"/>
          </p:nvPr>
        </p:nvSpPr>
        <p:spPr>
          <a:xfrm>
            <a:off x="6926450" y="1992075"/>
            <a:ext cx="1083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5" name="Google Shape;1445;p24"/>
          <p:cNvSpPr txBox="1"/>
          <p:nvPr>
            <p:ph idx="5" type="subTitle"/>
          </p:nvPr>
        </p:nvSpPr>
        <p:spPr>
          <a:xfrm>
            <a:off x="6507950" y="3295975"/>
            <a:ext cx="1920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6" name="Google Shape;1446;p24"/>
          <p:cNvSpPr txBox="1"/>
          <p:nvPr>
            <p:ph hasCustomPrompt="1" idx="6" type="title"/>
          </p:nvPr>
        </p:nvSpPr>
        <p:spPr>
          <a:xfrm>
            <a:off x="1146160" y="1992075"/>
            <a:ext cx="1083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7" name="Google Shape;1447;p24"/>
          <p:cNvSpPr txBox="1"/>
          <p:nvPr>
            <p:ph idx="7" type="subTitle"/>
          </p:nvPr>
        </p:nvSpPr>
        <p:spPr>
          <a:xfrm>
            <a:off x="724510" y="3295975"/>
            <a:ext cx="1926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8" name="Google Shape;1448;p24"/>
          <p:cNvSpPr txBox="1"/>
          <p:nvPr>
            <p:ph idx="8" type="subTitle"/>
          </p:nvPr>
        </p:nvSpPr>
        <p:spPr>
          <a:xfrm>
            <a:off x="722260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9" name="Google Shape;1449;p24"/>
          <p:cNvSpPr txBox="1"/>
          <p:nvPr>
            <p:ph idx="9" type="subTitle"/>
          </p:nvPr>
        </p:nvSpPr>
        <p:spPr>
          <a:xfrm>
            <a:off x="2643447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0" name="Google Shape;1450;p24"/>
          <p:cNvSpPr txBox="1"/>
          <p:nvPr>
            <p:ph idx="13" type="subTitle"/>
          </p:nvPr>
        </p:nvSpPr>
        <p:spPr>
          <a:xfrm>
            <a:off x="4562102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1" name="Google Shape;1451;p24"/>
          <p:cNvSpPr txBox="1"/>
          <p:nvPr>
            <p:ph idx="14" type="subTitle"/>
          </p:nvPr>
        </p:nvSpPr>
        <p:spPr>
          <a:xfrm>
            <a:off x="6502550" y="3632700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52" name="Google Shape;1452;p2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3" name="Google Shape;1453;p2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454" name="Google Shape;1454;p2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89" name="Google Shape;1489;p2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2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24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24"/>
          <p:cNvSpPr txBox="1"/>
          <p:nvPr>
            <p:ph idx="15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1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5"/>
          <p:cNvSpPr txBox="1"/>
          <p:nvPr>
            <p:ph idx="1" type="subTitle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5" name="Google Shape;1495;p25"/>
          <p:cNvSpPr txBox="1"/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496" name="Google Shape;1496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9" name="Google Shape;1499;p2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4" name="Google Shape;1534;p25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5" name="Google Shape;1535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6"/>
          <p:cNvSpPr txBox="1"/>
          <p:nvPr>
            <p:ph idx="1" type="subTitle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39" name="Google Shape;1539;p26"/>
          <p:cNvSpPr txBox="1"/>
          <p:nvPr>
            <p:ph idx="2" type="subTitle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0" name="Google Shape;1540;p26"/>
          <p:cNvSpPr txBox="1"/>
          <p:nvPr>
            <p:ph idx="3" type="subTitle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41" name="Google Shape;1541;p26"/>
          <p:cNvSpPr txBox="1"/>
          <p:nvPr>
            <p:ph idx="4" type="subTitle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2" name="Google Shape;1542;p26"/>
          <p:cNvSpPr txBox="1"/>
          <p:nvPr>
            <p:ph idx="5" type="subTitle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43" name="Google Shape;1543;p26"/>
          <p:cNvSpPr txBox="1"/>
          <p:nvPr>
            <p:ph idx="6" type="subTitle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4" name="Google Shape;1544;p26"/>
          <p:cNvSpPr txBox="1"/>
          <p:nvPr>
            <p:ph hasCustomPrompt="1" type="title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5" name="Google Shape;1545;p26"/>
          <p:cNvSpPr txBox="1"/>
          <p:nvPr>
            <p:ph hasCustomPrompt="1" idx="7" type="title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6" name="Google Shape;1546;p26"/>
          <p:cNvSpPr txBox="1"/>
          <p:nvPr>
            <p:ph hasCustomPrompt="1" idx="8" type="title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1547" name="Google Shape;1547;p2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8" name="Google Shape;1548;p26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549" name="Google Shape;1549;p2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84" name="Google Shape;1584;p2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2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86" name="Google Shape;1586;p26"/>
          <p:cNvSpPr txBox="1"/>
          <p:nvPr>
            <p:ph idx="9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87" name="Google Shape;1587;p26"/>
          <p:cNvSpPr/>
          <p:nvPr/>
        </p:nvSpPr>
        <p:spPr>
          <a:xfrm rot="-2136675">
            <a:off x="7291512" y="4066884"/>
            <a:ext cx="2264977" cy="21657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4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9" name="Google Shape;1589;p2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0" name="Google Shape;1590;p2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591" name="Google Shape;1591;p2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26" name="Google Shape;1626;p2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p2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8" name="Google Shape;1628;p2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629" name="Google Shape;1629;p2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4" name="Google Shape;1664;p27"/>
          <p:cNvSpPr txBox="1"/>
          <p:nvPr>
            <p:ph type="title"/>
          </p:nvPr>
        </p:nvSpPr>
        <p:spPr>
          <a:xfrm>
            <a:off x="732375" y="1618170"/>
            <a:ext cx="38397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65" name="Google Shape;1665;p27"/>
          <p:cNvSpPr txBox="1"/>
          <p:nvPr>
            <p:ph idx="1" type="subTitle"/>
          </p:nvPr>
        </p:nvSpPr>
        <p:spPr>
          <a:xfrm>
            <a:off x="732375" y="2191200"/>
            <a:ext cx="7691700" cy="20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6" name="Google Shape;1666;p27"/>
          <p:cNvSpPr txBox="1"/>
          <p:nvPr>
            <p:ph idx="2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667" name="Google Shape;1667;p27"/>
          <p:cNvSpPr/>
          <p:nvPr/>
        </p:nvSpPr>
        <p:spPr>
          <a:xfrm rot="9899989">
            <a:off x="7836136" y="407263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" name="Google Shape;1669;p2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0" name="Google Shape;1670;p2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671" name="Google Shape;1671;p2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06" name="Google Shape;1706;p2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7" name="Google Shape;1707;p28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28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28"/>
          <p:cNvSpPr txBox="1"/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0" name="Google Shape;1710;p28"/>
          <p:cNvSpPr txBox="1"/>
          <p:nvPr>
            <p:ph idx="1" type="subTitle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1" name="Google Shape;1711;p28"/>
          <p:cNvSpPr txBox="1"/>
          <p:nvPr>
            <p:ph idx="2" type="title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2" name="Google Shape;1712;p28"/>
          <p:cNvSpPr txBox="1"/>
          <p:nvPr>
            <p:ph idx="3" type="subTitle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3" name="Google Shape;1713;p28"/>
          <p:cNvSpPr txBox="1"/>
          <p:nvPr>
            <p:ph idx="4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_1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" name="Google Shape;1715;p2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6" name="Google Shape;1716;p2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17" name="Google Shape;1717;p2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52" name="Google Shape;1752;p2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3" name="Google Shape;1753;p2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p29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29"/>
          <p:cNvSpPr txBox="1"/>
          <p:nvPr>
            <p:ph idx="1" type="subTitle"/>
          </p:nvPr>
        </p:nvSpPr>
        <p:spPr>
          <a:xfrm>
            <a:off x="724603" y="2240850"/>
            <a:ext cx="3181800" cy="12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6" name="Google Shape;1756;p29"/>
          <p:cNvSpPr txBox="1"/>
          <p:nvPr>
            <p:ph type="ctrTitle"/>
          </p:nvPr>
        </p:nvSpPr>
        <p:spPr>
          <a:xfrm>
            <a:off x="724603" y="1663050"/>
            <a:ext cx="3181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57" name="Google Shape;1757;p29"/>
          <p:cNvSpPr/>
          <p:nvPr/>
        </p:nvSpPr>
        <p:spPr>
          <a:xfrm flipH="1" rot="-4340781">
            <a:off x="3518" y="-5268942"/>
            <a:ext cx="4623974" cy="725683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BLANK_1_1_1_1_1_1_2_1"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Google Shape;1759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0" name="Google Shape;1760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p3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30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3" name="Google Shape;1763;p30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764" name="Google Shape;1764;p3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9" name="Google Shape;1799;p3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00" name="Google Shape;1800;p3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5" name="Google Shape;1835;p30"/>
          <p:cNvSpPr txBox="1"/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36" name="Google Shape;1836;p30"/>
          <p:cNvSpPr txBox="1"/>
          <p:nvPr>
            <p:ph idx="1" type="subTitle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37" name="Google Shape;1837;p30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Slidesgo,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Flaticon,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Freepik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flipH="1" rot="5400000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547182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_1_1_1"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4_1_1_2"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36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19" name="Google Shape;2119;p36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0" name="Google Shape;2120;p3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1" name="Google Shape;2121;p3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2" name="Google Shape;212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>
            <p:ph idx="1" type="subTitle"/>
          </p:nvPr>
        </p:nvSpPr>
        <p:spPr>
          <a:xfrm>
            <a:off x="1944337" y="3168343"/>
            <a:ext cx="15324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4" name="Google Shape;214;p5"/>
          <p:cNvSpPr txBox="1"/>
          <p:nvPr>
            <p:ph idx="2" type="subTitle"/>
          </p:nvPr>
        </p:nvSpPr>
        <p:spPr>
          <a:xfrm>
            <a:off x="1381688" y="3559333"/>
            <a:ext cx="2657700" cy="10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5"/>
          <p:cNvSpPr txBox="1"/>
          <p:nvPr>
            <p:ph idx="3" type="subTitle"/>
          </p:nvPr>
        </p:nvSpPr>
        <p:spPr>
          <a:xfrm flipH="1">
            <a:off x="5667265" y="3168343"/>
            <a:ext cx="15324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6" name="Google Shape;216;p5"/>
          <p:cNvSpPr txBox="1"/>
          <p:nvPr>
            <p:ph idx="4" type="subTitle"/>
          </p:nvPr>
        </p:nvSpPr>
        <p:spPr>
          <a:xfrm flipH="1">
            <a:off x="5104613" y="3559333"/>
            <a:ext cx="2657700" cy="10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17" name="Google Shape;217;p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5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219" name="Google Shape;219;p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4" name="Google Shape;254;p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259" name="Google Shape;259;p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5" name="Google Shape;295;p5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4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301" name="Google Shape;301;p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6" name="Google Shape;336;p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6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339" name="Google Shape;339;p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Google Shape;374;p6"/>
          <p:cNvSpPr txBox="1"/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375" name="Google Shape;375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"/>
          <p:cNvSpPr/>
          <p:nvPr/>
        </p:nvSpPr>
        <p:spPr>
          <a:xfrm rot="-7373435">
            <a:off x="3439495" y="5025020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"/>
          <p:cNvSpPr txBox="1"/>
          <p:nvPr>
            <p:ph idx="1" type="subTitle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9" name="Google Shape;379;p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pic>
        <p:nvPicPr>
          <p:cNvPr id="380" name="Google Shape;380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7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382" name="Google Shape;382;p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17" name="Google Shape;417;p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7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422" name="Google Shape;422;p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7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7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flipH="1" rot="-10162003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flipH="1" rot="10800000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/>
          <p:nvPr/>
        </p:nvSpPr>
        <p:spPr>
          <a:xfrm rot="-6681487">
            <a:off x="8044372" y="2590906"/>
            <a:ext cx="2265023" cy="2165778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8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466" name="Google Shape;466;p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02" name="Google Shape;502;p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7" name="Google Shape;537;p8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9" name="Google Shape;539;p8"/>
          <p:cNvSpPr/>
          <p:nvPr/>
        </p:nvSpPr>
        <p:spPr>
          <a:xfrm flipH="1" rot="231922">
            <a:off x="-1189243" y="-346558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/>
          <p:nvPr>
            <p:ph idx="1" type="subTitle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9"/>
          <p:cNvSpPr txBox="1"/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43" name="Google Shape;543;p9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/>
          <p:nvPr/>
        </p:nvSpPr>
        <p:spPr>
          <a:xfrm rot="-2569776">
            <a:off x="7774946" y="-1017900"/>
            <a:ext cx="2265043" cy="216579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46" name="Google Shape;546;p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1" name="Google Shape;581;p9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"/>
          <p:cNvSpPr txBox="1"/>
          <p:nvPr>
            <p:ph type="title"/>
          </p:nvPr>
        </p:nvSpPr>
        <p:spPr>
          <a:xfrm>
            <a:off x="720000" y="3314050"/>
            <a:ext cx="77040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UrfDoAs15nIUhahLH00t3N11DjefytNS/view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19.jpg"/><Relationship Id="rId8" Type="http://schemas.openxmlformats.org/officeDocument/2006/relationships/image" Target="../media/image34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37"/>
          <p:cNvSpPr txBox="1"/>
          <p:nvPr>
            <p:ph type="ctrTitle"/>
          </p:nvPr>
        </p:nvSpPr>
        <p:spPr>
          <a:xfrm>
            <a:off x="89550" y="1237600"/>
            <a:ext cx="8856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Species Connections in Eelgrass Ecosystems</a:t>
            </a:r>
            <a:endParaRPr sz="6000"/>
          </a:p>
        </p:txBody>
      </p:sp>
      <p:sp>
        <p:nvSpPr>
          <p:cNvPr id="2128" name="Google Shape;2128;p37"/>
          <p:cNvSpPr txBox="1"/>
          <p:nvPr>
            <p:ph idx="1" type="subTitle"/>
          </p:nvPr>
        </p:nvSpPr>
        <p:spPr>
          <a:xfrm>
            <a:off x="720000" y="3531250"/>
            <a:ext cx="77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Nearshore Ecosystems and Eelgrass</a:t>
            </a:r>
            <a:r>
              <a:rPr lang="en"/>
              <a:t>: Lesson 1B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Species Cards</a:t>
            </a:r>
            <a:endParaRPr/>
          </a:p>
        </p:txBody>
      </p:sp>
      <p:pic>
        <p:nvPicPr>
          <p:cNvPr id="2217" name="Google Shape;2217;p4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67700" y="2083772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4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69259" y="2882972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46"/>
          <p:cNvSpPr txBox="1"/>
          <p:nvPr>
            <p:ph idx="5" type="title"/>
          </p:nvPr>
        </p:nvSpPr>
        <p:spPr>
          <a:xfrm>
            <a:off x="645057" y="2149075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20" name="Google Shape;2220;p46"/>
          <p:cNvSpPr txBox="1"/>
          <p:nvPr>
            <p:ph idx="6" type="title"/>
          </p:nvPr>
        </p:nvSpPr>
        <p:spPr>
          <a:xfrm>
            <a:off x="645056" y="2948275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21" name="Google Shape;2221;p46"/>
          <p:cNvSpPr txBox="1"/>
          <p:nvPr>
            <p:ph idx="18" type="subTitle"/>
          </p:nvPr>
        </p:nvSpPr>
        <p:spPr>
          <a:xfrm>
            <a:off x="1681850" y="2083775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group will receive a stack of </a:t>
            </a:r>
            <a:r>
              <a:rPr b="1" lang="en"/>
              <a:t>species cards</a:t>
            </a:r>
            <a:r>
              <a:rPr lang="en"/>
              <a:t> depicting species that are found in the eelgrass ecosystem and paper to draw on.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22" name="Google Shape;2222;p46"/>
          <p:cNvSpPr txBox="1"/>
          <p:nvPr>
            <p:ph idx="18" type="subTitle"/>
          </p:nvPr>
        </p:nvSpPr>
        <p:spPr>
          <a:xfrm>
            <a:off x="1681852" y="2882975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group, sort out the species cards to create a food web demonstrating interactions between the species, i.e. who eats who.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223" name="Google Shape;2223;p4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67700" y="3682172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24" name="Google Shape;2224;p46"/>
          <p:cNvSpPr txBox="1"/>
          <p:nvPr>
            <p:ph idx="5" type="title"/>
          </p:nvPr>
        </p:nvSpPr>
        <p:spPr>
          <a:xfrm>
            <a:off x="645057" y="3747475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25" name="Google Shape;2225;p46"/>
          <p:cNvSpPr txBox="1"/>
          <p:nvPr>
            <p:ph idx="18" type="subTitle"/>
          </p:nvPr>
        </p:nvSpPr>
        <p:spPr>
          <a:xfrm>
            <a:off x="1681850" y="3785175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Draw a food web showing the interactions.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47"/>
          <p:cNvSpPr txBox="1"/>
          <p:nvPr>
            <p:ph idx="4294967295"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Question</a:t>
            </a:r>
            <a:endParaRPr/>
          </a:p>
        </p:txBody>
      </p:sp>
      <p:sp>
        <p:nvSpPr>
          <p:cNvPr id="2231" name="Google Shape;2231;p47"/>
          <p:cNvSpPr txBox="1"/>
          <p:nvPr>
            <p:ph idx="4294967295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Hypothesize how these relationships might change if more CO2 is absorbed (we will revisit these ideas in Lesson 3).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How does eelgrass help?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38"/>
          <p:cNvSpPr txBox="1"/>
          <p:nvPr>
            <p:ph type="title"/>
          </p:nvPr>
        </p:nvSpPr>
        <p:spPr>
          <a:xfrm>
            <a:off x="-292275" y="1187650"/>
            <a:ext cx="39876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Overarching Question</a:t>
            </a:r>
            <a:r>
              <a:rPr lang="en" sz="4900"/>
              <a:t> </a:t>
            </a:r>
            <a:endParaRPr sz="4900"/>
          </a:p>
        </p:txBody>
      </p:sp>
      <p:cxnSp>
        <p:nvCxnSpPr>
          <p:cNvPr id="2134" name="Google Shape;2134;p38"/>
          <p:cNvCxnSpPr/>
          <p:nvPr/>
        </p:nvCxnSpPr>
        <p:spPr>
          <a:xfrm>
            <a:off x="3799525" y="259600"/>
            <a:ext cx="0" cy="43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5" name="Google Shape;2135;p38"/>
          <p:cNvSpPr txBox="1"/>
          <p:nvPr/>
        </p:nvSpPr>
        <p:spPr>
          <a:xfrm>
            <a:off x="3963100" y="626300"/>
            <a:ext cx="35907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Open Sans"/>
                <a:ea typeface="Open Sans"/>
                <a:cs typeface="Open Sans"/>
                <a:sym typeface="Open Sans"/>
              </a:rPr>
              <a:t>How does Eelgrass affect the severity of ocean acidification within eelgrass beds?</a:t>
            </a: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6" name="Google Shape;2136;p38"/>
          <p:cNvSpPr txBox="1"/>
          <p:nvPr/>
        </p:nvSpPr>
        <p:spPr>
          <a:xfrm>
            <a:off x="3963100" y="3633100"/>
            <a:ext cx="24600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What have we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learned so far?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39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pic>
        <p:nvPicPr>
          <p:cNvPr id="2142" name="Google Shape;2142;p39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3" name="Google Shape;2143;p39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61484" y="328674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44" name="Google Shape;2144;p39"/>
          <p:cNvSpPr txBox="1"/>
          <p:nvPr>
            <p:ph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5" name="Google Shape;2145;p39"/>
          <p:cNvSpPr txBox="1"/>
          <p:nvPr>
            <p:ph idx="6" type="title"/>
          </p:nvPr>
        </p:nvSpPr>
        <p:spPr>
          <a:xfrm>
            <a:off x="637281" y="3352050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46" name="Google Shape;2146;p39"/>
          <p:cNvSpPr txBox="1"/>
          <p:nvPr>
            <p:ph idx="18" type="subTitle"/>
          </p:nvPr>
        </p:nvSpPr>
        <p:spPr>
          <a:xfrm>
            <a:off x="1674075" y="1601700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Students can describe species in eelgrass ecosystems and discuss their basic interactions.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147" name="Google Shape;2147;p39"/>
          <p:cNvSpPr txBox="1"/>
          <p:nvPr>
            <p:ph idx="18" type="subTitle"/>
          </p:nvPr>
        </p:nvSpPr>
        <p:spPr>
          <a:xfrm>
            <a:off x="1674077" y="3286750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Students can describe how these species interactions may change with altered oceanic conditions (due to ocean acidification).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40"/>
          <p:cNvSpPr txBox="1"/>
          <p:nvPr>
            <p:ph idx="4294967295"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Eelgrass Review</a:t>
            </a:r>
            <a:endParaRPr/>
          </a:p>
        </p:txBody>
      </p:sp>
      <p:sp>
        <p:nvSpPr>
          <p:cNvPr id="2153" name="Google Shape;2153;p40"/>
          <p:cNvSpPr txBox="1"/>
          <p:nvPr>
            <p:ph idx="4294967295" type="body"/>
          </p:nvPr>
        </p:nvSpPr>
        <p:spPr>
          <a:xfrm>
            <a:off x="109550" y="1258275"/>
            <a:ext cx="5065200" cy="3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Eelgrass is a flowering marine plant that grows in nearshore areas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grows in sandy or muddy substrate, typically in shallow waters so sunlight can reach the plant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Absorbs light energy from the sun and </a:t>
            </a:r>
            <a:r>
              <a:rPr b="1" lang="en"/>
              <a:t>sequesters CO2</a:t>
            </a:r>
            <a:r>
              <a:rPr lang="en"/>
              <a:t> from the water to </a:t>
            </a:r>
            <a:r>
              <a:rPr b="1" lang="en"/>
              <a:t>produce O2</a:t>
            </a:r>
            <a:r>
              <a:rPr lang="en"/>
              <a:t> and sugar through </a:t>
            </a:r>
            <a:r>
              <a:rPr b="1" lang="en"/>
              <a:t>photosynthesis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4" name="Google Shape;21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475" y="1258275"/>
            <a:ext cx="3639875" cy="2729898"/>
          </a:xfrm>
          <a:prstGeom prst="rect">
            <a:avLst/>
          </a:prstGeom>
          <a:noFill/>
          <a:ln>
            <a:noFill/>
          </a:ln>
        </p:spPr>
      </p:pic>
      <p:sp>
        <p:nvSpPr>
          <p:cNvPr id="2155" name="Google Shape;2155;p40"/>
          <p:cNvSpPr txBox="1"/>
          <p:nvPr/>
        </p:nvSpPr>
        <p:spPr>
          <a:xfrm>
            <a:off x="5284475" y="4086075"/>
            <a:ext cx="263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Photo by WA DNR, ANeMoNe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41"/>
          <p:cNvSpPr txBox="1"/>
          <p:nvPr>
            <p:ph idx="4294967295"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Eelgrass Video</a:t>
            </a:r>
            <a:endParaRPr/>
          </a:p>
        </p:txBody>
      </p:sp>
      <p:pic>
        <p:nvPicPr>
          <p:cNvPr id="2161" name="Google Shape;2161;p41" title="Whidbey Island eelgrass bed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425" y="99500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2"/>
          <p:cNvSpPr txBox="1"/>
          <p:nvPr>
            <p:ph idx="4294967295"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habitat does eelgrass create?</a:t>
            </a:r>
            <a:endParaRPr/>
          </a:p>
        </p:txBody>
      </p:sp>
      <p:sp>
        <p:nvSpPr>
          <p:cNvPr id="2167" name="Google Shape;2167;p42"/>
          <p:cNvSpPr txBox="1"/>
          <p:nvPr>
            <p:ph idx="4294967295" type="body"/>
          </p:nvPr>
        </p:nvSpPr>
        <p:spPr>
          <a:xfrm>
            <a:off x="311700" y="1417800"/>
            <a:ext cx="4132200" cy="3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</a:t>
            </a:r>
            <a:r>
              <a:rPr b="1" lang="en"/>
              <a:t>primary producer</a:t>
            </a:r>
            <a:r>
              <a:rPr lang="en"/>
              <a:t>, eelgrass forms the base of its ecosystem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Rhizomes stabilize the substrate where it grows, </a:t>
            </a:r>
            <a:r>
              <a:rPr b="1" lang="en"/>
              <a:t>decreasing turbidity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Photosynthesizes to </a:t>
            </a:r>
            <a:r>
              <a:rPr b="1" lang="en"/>
              <a:t>provide O2</a:t>
            </a:r>
            <a:r>
              <a:rPr lang="en"/>
              <a:t> to aquatic organisms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Provides </a:t>
            </a:r>
            <a:r>
              <a:rPr b="1" lang="en"/>
              <a:t>complex habitat</a:t>
            </a:r>
            <a:r>
              <a:rPr lang="en"/>
              <a:t> for many nearshore species by creating nursery habitat and protected areas for breeding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68" name="Google Shape;21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975" y="1518900"/>
            <a:ext cx="4185876" cy="31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9" name="Google Shape;2169;p42"/>
          <p:cNvSpPr txBox="1"/>
          <p:nvPr/>
        </p:nvSpPr>
        <p:spPr>
          <a:xfrm>
            <a:off x="4813975" y="4637700"/>
            <a:ext cx="366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Photo by Washington DNR, ANeMoNe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3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species live in eelgrass ecosystems?</a:t>
            </a:r>
            <a:endParaRPr/>
          </a:p>
        </p:txBody>
      </p:sp>
      <p:pic>
        <p:nvPicPr>
          <p:cNvPr id="2175" name="Google Shape;2175;p43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67700" y="2083772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43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69259" y="3768822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77" name="Google Shape;2177;p43"/>
          <p:cNvSpPr txBox="1"/>
          <p:nvPr>
            <p:ph idx="5" type="title"/>
          </p:nvPr>
        </p:nvSpPr>
        <p:spPr>
          <a:xfrm>
            <a:off x="645057" y="2149075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8" name="Google Shape;2178;p43"/>
          <p:cNvSpPr txBox="1"/>
          <p:nvPr>
            <p:ph idx="6" type="title"/>
          </p:nvPr>
        </p:nvSpPr>
        <p:spPr>
          <a:xfrm>
            <a:off x="645056" y="3834125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9" name="Google Shape;2179;p43"/>
          <p:cNvSpPr txBox="1"/>
          <p:nvPr>
            <p:ph idx="18" type="subTitle"/>
          </p:nvPr>
        </p:nvSpPr>
        <p:spPr>
          <a:xfrm>
            <a:off x="1681850" y="2083775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Brainstorm in groups what species you would expect to find in eelgrass ecosystems using what we’ve learned about the habitat it provides.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180" name="Google Shape;2180;p43"/>
          <p:cNvSpPr txBox="1"/>
          <p:nvPr>
            <p:ph idx="18" type="subTitle"/>
          </p:nvPr>
        </p:nvSpPr>
        <p:spPr>
          <a:xfrm>
            <a:off x="1681852" y="3768825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Share and discuss ideas with the class to come up with a class list of species.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44"/>
          <p:cNvSpPr txBox="1"/>
          <p:nvPr/>
        </p:nvSpPr>
        <p:spPr>
          <a:xfrm>
            <a:off x="116800" y="1463025"/>
            <a:ext cx="1709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Phytoplankton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Microscopic plants that photosynthesize to create food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6" name="Google Shape;2186;p44"/>
          <p:cNvSpPr txBox="1"/>
          <p:nvPr/>
        </p:nvSpPr>
        <p:spPr>
          <a:xfrm>
            <a:off x="1795200" y="1463025"/>
            <a:ext cx="170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Zooplankton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Microscopic animals that eat plants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7" name="Google Shape;2187;p44"/>
          <p:cNvSpPr txBox="1"/>
          <p:nvPr/>
        </p:nvSpPr>
        <p:spPr>
          <a:xfrm>
            <a:off x="295425" y="3797775"/>
            <a:ext cx="170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Juvenile salmon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Carnivores with stripes and spots on their body for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camouflage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8" name="Google Shape;2188;p44"/>
          <p:cNvSpPr txBox="1"/>
          <p:nvPr/>
        </p:nvSpPr>
        <p:spPr>
          <a:xfrm>
            <a:off x="3504900" y="1449100"/>
            <a:ext cx="1903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Bivalves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(Oysters, mussels, clams) Strain microscopic particles out of water for food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9" name="Google Shape;2189;p44"/>
          <p:cNvSpPr txBox="1"/>
          <p:nvPr/>
        </p:nvSpPr>
        <p:spPr>
          <a:xfrm>
            <a:off x="5465550" y="1533700"/>
            <a:ext cx="2185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Dungeness crabs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Omnivores that eat either plants or animals depending on what is available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0" name="Google Shape;2190;p44"/>
          <p:cNvPicPr preferRelativeResize="0"/>
          <p:nvPr/>
        </p:nvPicPr>
        <p:blipFill rotWithShape="1">
          <a:blip r:embed="rId3">
            <a:alphaModFix/>
          </a:blip>
          <a:srcRect b="78301" l="33014" r="37502" t="1301"/>
          <a:stretch/>
        </p:blipFill>
        <p:spPr>
          <a:xfrm>
            <a:off x="148250" y="92350"/>
            <a:ext cx="1484901" cy="137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1" name="Google Shape;2191;p44"/>
          <p:cNvPicPr preferRelativeResize="0"/>
          <p:nvPr/>
        </p:nvPicPr>
        <p:blipFill rotWithShape="1">
          <a:blip r:embed="rId4">
            <a:alphaModFix/>
          </a:blip>
          <a:srcRect b="52220" l="65085" r="4583" t="26790"/>
          <a:stretch/>
        </p:blipFill>
        <p:spPr>
          <a:xfrm>
            <a:off x="1859700" y="92352"/>
            <a:ext cx="1484902" cy="137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2" name="Google Shape;2192;p44"/>
          <p:cNvPicPr preferRelativeResize="0"/>
          <p:nvPr/>
        </p:nvPicPr>
        <p:blipFill rotWithShape="1">
          <a:blip r:embed="rId5">
            <a:alphaModFix/>
          </a:blip>
          <a:srcRect b="52594" l="6783" r="14333" t="25450"/>
          <a:stretch/>
        </p:blipFill>
        <p:spPr>
          <a:xfrm>
            <a:off x="107550" y="2890550"/>
            <a:ext cx="2316124" cy="85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44"/>
          <p:cNvPicPr preferRelativeResize="0"/>
          <p:nvPr/>
        </p:nvPicPr>
        <p:blipFill rotWithShape="1">
          <a:blip r:embed="rId6">
            <a:alphaModFix/>
          </a:blip>
          <a:srcRect b="25803" l="26237" r="20531" t="43107"/>
          <a:stretch/>
        </p:blipFill>
        <p:spPr>
          <a:xfrm>
            <a:off x="3483800" y="92350"/>
            <a:ext cx="1849974" cy="144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44"/>
          <p:cNvPicPr preferRelativeResize="0"/>
          <p:nvPr/>
        </p:nvPicPr>
        <p:blipFill rotWithShape="1">
          <a:blip r:embed="rId7">
            <a:alphaModFix/>
          </a:blip>
          <a:srcRect b="29450" l="13621" r="13460" t="28603"/>
          <a:stretch/>
        </p:blipFill>
        <p:spPr>
          <a:xfrm>
            <a:off x="5569000" y="92350"/>
            <a:ext cx="1903670" cy="14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Google Shape;2195;p44"/>
          <p:cNvPicPr preferRelativeResize="0"/>
          <p:nvPr/>
        </p:nvPicPr>
        <p:blipFill rotWithShape="1">
          <a:blip r:embed="rId8">
            <a:alphaModFix/>
          </a:blip>
          <a:srcRect b="30571" l="3365" r="19964" t="26943"/>
          <a:stretch/>
        </p:blipFill>
        <p:spPr>
          <a:xfrm>
            <a:off x="6880150" y="2571750"/>
            <a:ext cx="2185498" cy="146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6" name="Google Shape;2196;p44"/>
          <p:cNvPicPr preferRelativeResize="0"/>
          <p:nvPr/>
        </p:nvPicPr>
        <p:blipFill rotWithShape="1">
          <a:blip r:embed="rId9">
            <a:alphaModFix/>
          </a:blip>
          <a:srcRect b="33826" l="8539" r="23897" t="25491"/>
          <a:stretch/>
        </p:blipFill>
        <p:spPr>
          <a:xfrm>
            <a:off x="4621926" y="2508325"/>
            <a:ext cx="2185498" cy="158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7" name="Google Shape;2197;p44"/>
          <p:cNvPicPr preferRelativeResize="0"/>
          <p:nvPr/>
        </p:nvPicPr>
        <p:blipFill rotWithShape="1">
          <a:blip r:embed="rId10">
            <a:alphaModFix/>
          </a:blip>
          <a:srcRect b="33718" l="11868" r="16069" t="30280"/>
          <a:stretch/>
        </p:blipFill>
        <p:spPr>
          <a:xfrm>
            <a:off x="2532188" y="2722616"/>
            <a:ext cx="1981201" cy="119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8" name="Google Shape;2198;p44"/>
          <p:cNvPicPr preferRelativeResize="0"/>
          <p:nvPr/>
        </p:nvPicPr>
        <p:blipFill rotWithShape="1">
          <a:blip r:embed="rId11">
            <a:alphaModFix/>
          </a:blip>
          <a:srcRect b="15002" l="13533" r="24867" t="17571"/>
          <a:stretch/>
        </p:blipFill>
        <p:spPr>
          <a:xfrm>
            <a:off x="7632975" y="48200"/>
            <a:ext cx="1356449" cy="1794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9" name="Google Shape;2199;p44"/>
          <p:cNvSpPr txBox="1"/>
          <p:nvPr/>
        </p:nvSpPr>
        <p:spPr>
          <a:xfrm>
            <a:off x="7541400" y="1769425"/>
            <a:ext cx="153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Cormorant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Carnivores feeding primarily on fish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0" name="Google Shape;2200;p44"/>
          <p:cNvSpPr txBox="1"/>
          <p:nvPr/>
        </p:nvSpPr>
        <p:spPr>
          <a:xfrm>
            <a:off x="2508400" y="3972275"/>
            <a:ext cx="1981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Juvenile rockfish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Omnivores that feed on zooplankton, shrimp and other small marine organisms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1" name="Google Shape;2201;p44"/>
          <p:cNvSpPr txBox="1"/>
          <p:nvPr/>
        </p:nvSpPr>
        <p:spPr>
          <a:xfrm>
            <a:off x="4641475" y="4098300"/>
            <a:ext cx="2166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Orca whale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Top predators with diets including fish and marine mammals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2" name="Google Shape;2202;p44"/>
          <p:cNvSpPr txBox="1"/>
          <p:nvPr/>
        </p:nvSpPr>
        <p:spPr>
          <a:xfrm>
            <a:off x="6959350" y="4098300"/>
            <a:ext cx="19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Harbor seal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Carnivores that eat fish, shellfish, and crustaceans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45"/>
          <p:cNvSpPr txBox="1"/>
          <p:nvPr>
            <p:ph idx="4294967295" type="title"/>
          </p:nvPr>
        </p:nvSpPr>
        <p:spPr>
          <a:xfrm>
            <a:off x="311700" y="20787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Species Cards</a:t>
            </a:r>
            <a:endParaRPr/>
          </a:p>
        </p:txBody>
      </p:sp>
      <p:pic>
        <p:nvPicPr>
          <p:cNvPr id="2208" name="Google Shape;2208;p45"/>
          <p:cNvPicPr preferRelativeResize="0"/>
          <p:nvPr/>
        </p:nvPicPr>
        <p:blipFill rotWithShape="1">
          <a:blip r:embed="rId3">
            <a:alphaModFix/>
          </a:blip>
          <a:srcRect b="25803" l="26237" r="20531" t="43107"/>
          <a:stretch/>
        </p:blipFill>
        <p:spPr>
          <a:xfrm>
            <a:off x="5576325" y="1366100"/>
            <a:ext cx="2340951" cy="182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9" name="Google Shape;2209;p45"/>
          <p:cNvPicPr preferRelativeResize="0"/>
          <p:nvPr/>
        </p:nvPicPr>
        <p:blipFill rotWithShape="1">
          <a:blip r:embed="rId4">
            <a:alphaModFix/>
          </a:blip>
          <a:srcRect b="52594" l="6783" r="14333" t="25450"/>
          <a:stretch/>
        </p:blipFill>
        <p:spPr>
          <a:xfrm>
            <a:off x="5510375" y="3274441"/>
            <a:ext cx="3542948" cy="131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45"/>
          <p:cNvPicPr preferRelativeResize="0"/>
          <p:nvPr/>
        </p:nvPicPr>
        <p:blipFill rotWithShape="1">
          <a:blip r:embed="rId5">
            <a:alphaModFix/>
          </a:blip>
          <a:srcRect b="18383" l="26027" r="22574" t="21480"/>
          <a:stretch/>
        </p:blipFill>
        <p:spPr>
          <a:xfrm>
            <a:off x="3325112" y="1424825"/>
            <a:ext cx="2027725" cy="316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45"/>
          <p:cNvPicPr preferRelativeResize="0"/>
          <p:nvPr/>
        </p:nvPicPr>
        <p:blipFill rotWithShape="1">
          <a:blip r:embed="rId6">
            <a:alphaModFix/>
          </a:blip>
          <a:srcRect b="12686" l="3577" r="0" t="0"/>
          <a:stretch/>
        </p:blipFill>
        <p:spPr>
          <a:xfrm>
            <a:off x="208275" y="1094875"/>
            <a:ext cx="2893327" cy="349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