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7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4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81" autoAdjust="0"/>
  </p:normalViewPr>
  <p:slideViewPr>
    <p:cSldViewPr snapToGrid="0" snapToObjects="1">
      <p:cViewPr varScale="1">
        <p:scale>
          <a:sx n="81" d="100"/>
          <a:sy n="81" d="100"/>
        </p:scale>
        <p:origin x="72" y="6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nct:Documents:211%20FINAL:KumpCh5:L=ENSOKE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nct:Documents:211%20FINAL:KumpCh5:L=ENSOKE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anct:Documents:211%20FINAL:KumpCh5:L=ENSOKE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163029964503903E-2"/>
          <c:y val="2.82524059492563E-2"/>
          <c:w val="0.671857631068428"/>
          <c:h val="0.8971988918051909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'Cold Tongue--Indonesia'!$B$1</c:f>
              <c:strCache>
                <c:ptCount val="1"/>
                <c:pt idx="0">
                  <c:v>Cold Tongue Index</c:v>
                </c:pt>
              </c:strCache>
            </c:strRef>
          </c:tx>
          <c:marker>
            <c:symbol val="none"/>
          </c:marker>
          <c:xVal>
            <c:numRef>
              <c:f>'Cold Tongue--Indonesia'!$A$2:$A$61</c:f>
              <c:numCache>
                <c:formatCode>0</c:formatCode>
                <c:ptCount val="6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</c:numCache>
            </c:numRef>
          </c:xVal>
          <c:yVal>
            <c:numRef>
              <c:f>'Cold Tongue--Indonesia'!$B$2:$B$61</c:f>
              <c:numCache>
                <c:formatCode>0.00</c:formatCode>
                <c:ptCount val="60"/>
                <c:pt idx="0">
                  <c:v>-0.53269504000000001</c:v>
                </c:pt>
                <c:pt idx="1">
                  <c:v>0.75596907000000002</c:v>
                </c:pt>
                <c:pt idx="2">
                  <c:v>3.5731270000000002E-2</c:v>
                </c:pt>
                <c:pt idx="3">
                  <c:v>0.15623878999999999</c:v>
                </c:pt>
                <c:pt idx="4">
                  <c:v>-0.55177776000000001</c:v>
                </c:pt>
                <c:pt idx="5">
                  <c:v>-1.1242321</c:v>
                </c:pt>
                <c:pt idx="6">
                  <c:v>-0.30868544999999997</c:v>
                </c:pt>
                <c:pt idx="7">
                  <c:v>1.1141194000000001</c:v>
                </c:pt>
                <c:pt idx="8">
                  <c:v>0.11701669000000001</c:v>
                </c:pt>
                <c:pt idx="9">
                  <c:v>0.12083123</c:v>
                </c:pt>
                <c:pt idx="10">
                  <c:v>-9.0420413000000005E-2</c:v>
                </c:pt>
                <c:pt idx="11">
                  <c:v>-0.30363106000000001</c:v>
                </c:pt>
                <c:pt idx="12">
                  <c:v>-0.33221518</c:v>
                </c:pt>
                <c:pt idx="13">
                  <c:v>0.53137491999999997</c:v>
                </c:pt>
                <c:pt idx="14">
                  <c:v>-0.26063855000000002</c:v>
                </c:pt>
                <c:pt idx="15">
                  <c:v>1.1404044</c:v>
                </c:pt>
                <c:pt idx="16">
                  <c:v>-0.31901199000000002</c:v>
                </c:pt>
                <c:pt idx="17">
                  <c:v>-0.68230175999999998</c:v>
                </c:pt>
                <c:pt idx="18">
                  <c:v>0.55368395000000004</c:v>
                </c:pt>
                <c:pt idx="19">
                  <c:v>0.62035578000000002</c:v>
                </c:pt>
                <c:pt idx="20">
                  <c:v>-0.80148297999999996</c:v>
                </c:pt>
                <c:pt idx="21">
                  <c:v>-0.33942559999999999</c:v>
                </c:pt>
                <c:pt idx="22">
                  <c:v>1.382115</c:v>
                </c:pt>
                <c:pt idx="23">
                  <c:v>-0.85111952000000002</c:v>
                </c:pt>
                <c:pt idx="24">
                  <c:v>-0.42858403</c:v>
                </c:pt>
                <c:pt idx="25">
                  <c:v>-0.70216968000000002</c:v>
                </c:pt>
                <c:pt idx="26">
                  <c:v>0.81146834000000001</c:v>
                </c:pt>
                <c:pt idx="27">
                  <c:v>0.42338968999999999</c:v>
                </c:pt>
                <c:pt idx="28">
                  <c:v>0.10684803</c:v>
                </c:pt>
                <c:pt idx="29">
                  <c:v>0.38944679999999998</c:v>
                </c:pt>
                <c:pt idx="30">
                  <c:v>-0.11463756999999999</c:v>
                </c:pt>
                <c:pt idx="31">
                  <c:v>3.5471781000000001E-2</c:v>
                </c:pt>
                <c:pt idx="32">
                  <c:v>2.0574517999999999</c:v>
                </c:pt>
                <c:pt idx="33">
                  <c:v>-0.25080648</c:v>
                </c:pt>
                <c:pt idx="34">
                  <c:v>-0.67380899000000005</c:v>
                </c:pt>
                <c:pt idx="35">
                  <c:v>-0.32459353000000002</c:v>
                </c:pt>
                <c:pt idx="36">
                  <c:v>0.91453176999999997</c:v>
                </c:pt>
                <c:pt idx="37">
                  <c:v>0.61137184</c:v>
                </c:pt>
                <c:pt idx="38">
                  <c:v>-0.89828472000000004</c:v>
                </c:pt>
                <c:pt idx="39">
                  <c:v>-0.11774551</c:v>
                </c:pt>
                <c:pt idx="40">
                  <c:v>3.7914585000000001E-2</c:v>
                </c:pt>
                <c:pt idx="41">
                  <c:v>1.2531409</c:v>
                </c:pt>
                <c:pt idx="42">
                  <c:v>0.24370996</c:v>
                </c:pt>
                <c:pt idx="43">
                  <c:v>0.34559868999999999</c:v>
                </c:pt>
                <c:pt idx="44">
                  <c:v>0.73298472999999997</c:v>
                </c:pt>
                <c:pt idx="45">
                  <c:v>-0.63168458999999999</c:v>
                </c:pt>
                <c:pt idx="46">
                  <c:v>-0.38422421000000001</c:v>
                </c:pt>
                <c:pt idx="47">
                  <c:v>2.0082165999999999</c:v>
                </c:pt>
                <c:pt idx="48">
                  <c:v>-1.2688009</c:v>
                </c:pt>
                <c:pt idx="49">
                  <c:v>-1.2254839</c:v>
                </c:pt>
                <c:pt idx="50">
                  <c:v>-0.64438943999999998</c:v>
                </c:pt>
                <c:pt idx="51">
                  <c:v>-0.20806369999999999</c:v>
                </c:pt>
                <c:pt idx="52">
                  <c:v>0.80588451000000005</c:v>
                </c:pt>
                <c:pt idx="53">
                  <c:v>9.0887979999999993E-2</c:v>
                </c:pt>
                <c:pt idx="54">
                  <c:v>0.45374449</c:v>
                </c:pt>
                <c:pt idx="55">
                  <c:v>-0.53182967000000003</c:v>
                </c:pt>
                <c:pt idx="56">
                  <c:v>0.51875696999999998</c:v>
                </c:pt>
                <c:pt idx="57">
                  <c:v>-1.2684972999999999</c:v>
                </c:pt>
                <c:pt idx="58">
                  <c:v>-0.53469690999999997</c:v>
                </c:pt>
                <c:pt idx="59">
                  <c:v>0.90222258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CFC-42C5-A7DB-7CE95078A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5347800"/>
        <c:axId val="-2105423208"/>
      </c:scatterChart>
      <c:scatterChart>
        <c:scatterStyle val="smoothMarker"/>
        <c:varyColors val="0"/>
        <c:ser>
          <c:idx val="1"/>
          <c:order val="1"/>
          <c:tx>
            <c:strRef>
              <c:f>'Cold Tongue--Indonesia'!$C$1</c:f>
              <c:strCache>
                <c:ptCount val="1"/>
                <c:pt idx="0">
                  <c:v>Indonesia Precipitation</c:v>
                </c:pt>
              </c:strCache>
            </c:strRef>
          </c:tx>
          <c:marker>
            <c:symbol val="none"/>
          </c:marker>
          <c:xVal>
            <c:numRef>
              <c:f>'Cold Tongue--Indonesia'!$A$2:$A$61</c:f>
              <c:numCache>
                <c:formatCode>0</c:formatCode>
                <c:ptCount val="6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</c:numCache>
            </c:numRef>
          </c:xVal>
          <c:yVal>
            <c:numRef>
              <c:f>'Cold Tongue--Indonesia'!$C$2:$C$61</c:f>
              <c:numCache>
                <c:formatCode>General</c:formatCode>
                <c:ptCount val="60"/>
                <c:pt idx="29" formatCode="0.00E+00">
                  <c:v>8.4784999999999995E-5</c:v>
                </c:pt>
                <c:pt idx="30" formatCode="0.00E+00">
                  <c:v>8.4375000000000004E-5</c:v>
                </c:pt>
                <c:pt idx="31" formatCode="0.00E+00">
                  <c:v>8.8245000000000006E-5</c:v>
                </c:pt>
                <c:pt idx="32" formatCode="0.00E+00">
                  <c:v>4.3648332999999997E-5</c:v>
                </c:pt>
                <c:pt idx="33" formatCode="0.00E+00">
                  <c:v>1.0106E-4</c:v>
                </c:pt>
                <c:pt idx="34" formatCode="0.00E+00">
                  <c:v>8.3931666999999998E-5</c:v>
                </c:pt>
                <c:pt idx="35" formatCode="0.00E+00">
                  <c:v>9.6736666999999995E-5</c:v>
                </c:pt>
                <c:pt idx="36" formatCode="0.00E+00">
                  <c:v>7.4278332999999993E-5</c:v>
                </c:pt>
                <c:pt idx="37" formatCode="0.00E+00">
                  <c:v>8.1913332999999997E-5</c:v>
                </c:pt>
                <c:pt idx="38" formatCode="0.00E+00">
                  <c:v>9.3288333000000003E-5</c:v>
                </c:pt>
                <c:pt idx="39" formatCode="0.00E+00">
                  <c:v>7.4435000000000001E-5</c:v>
                </c:pt>
                <c:pt idx="40" formatCode="0.00E+00">
                  <c:v>6.5426666999999998E-5</c:v>
                </c:pt>
                <c:pt idx="41" formatCode="0.00E+00">
                  <c:v>5.4221666999999999E-5</c:v>
                </c:pt>
                <c:pt idx="42" formatCode="0.00E+00">
                  <c:v>7.3040000000000005E-5</c:v>
                </c:pt>
                <c:pt idx="43" formatCode="0.00E+00">
                  <c:v>7.8474999999999997E-5</c:v>
                </c:pt>
                <c:pt idx="44" formatCode="0.00E+00">
                  <c:v>7.4209999999999996E-5</c:v>
                </c:pt>
                <c:pt idx="45" formatCode="0.00E+00">
                  <c:v>9.2903332999999999E-5</c:v>
                </c:pt>
                <c:pt idx="46" formatCode="0.00E+00">
                  <c:v>8.7288333000000006E-5</c:v>
                </c:pt>
                <c:pt idx="47" formatCode="0.00E+00">
                  <c:v>5.2081667000000003E-5</c:v>
                </c:pt>
                <c:pt idx="48" formatCode="0.00E+00">
                  <c:v>1.0635E-4</c:v>
                </c:pt>
                <c:pt idx="49" formatCode="0.00E+00">
                  <c:v>9.9731667000000002E-5</c:v>
                </c:pt>
                <c:pt idx="50" formatCode="0.00E+00">
                  <c:v>1.0012833E-4</c:v>
                </c:pt>
                <c:pt idx="51" formatCode="0.00E+00">
                  <c:v>8.2949999999999997E-5</c:v>
                </c:pt>
                <c:pt idx="52" formatCode="0.00E+00">
                  <c:v>7.2208332999999995E-5</c:v>
                </c:pt>
                <c:pt idx="53" formatCode="0.00E+00">
                  <c:v>8.2953333000000001E-5</c:v>
                </c:pt>
                <c:pt idx="54" formatCode="0.00E+00">
                  <c:v>7.0745000000000001E-5</c:v>
                </c:pt>
                <c:pt idx="55" formatCode="0.00E+00">
                  <c:v>9.7940000000000001E-5</c:v>
                </c:pt>
                <c:pt idx="56" formatCode="0.00E+00">
                  <c:v>7.2136667000000007E-5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CFC-42C5-A7DB-7CE95078A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5420200"/>
        <c:axId val="-2104616584"/>
      </c:scatterChart>
      <c:valAx>
        <c:axId val="-210534780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05423208"/>
        <c:crosses val="autoZero"/>
        <c:crossBetween val="midCat"/>
      </c:valAx>
      <c:valAx>
        <c:axId val="-21054232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-2105347800"/>
        <c:crosses val="autoZero"/>
        <c:crossBetween val="midCat"/>
      </c:valAx>
      <c:valAx>
        <c:axId val="-210542020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one"/>
        <c:crossAx val="-2104616584"/>
        <c:crosses val="autoZero"/>
        <c:crossBetween val="midCat"/>
      </c:valAx>
      <c:valAx>
        <c:axId val="-21046165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-2105420200"/>
        <c:crosses val="max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tx>
            <c:strRef>
              <c:f>'Pacific Northwest Data'!$C$1</c:f>
              <c:strCache>
                <c:ptCount val="1"/>
                <c:pt idx="0">
                  <c:v>Snowfall, Paradise, Mt. Rainier; inches</c:v>
                </c:pt>
              </c:strCache>
            </c:strRef>
          </c:tx>
          <c:marker>
            <c:symbol val="none"/>
          </c:marker>
          <c:xVal>
            <c:numRef>
              <c:f>'Pacific Northwest Data'!$A$2:$A$61</c:f>
              <c:numCache>
                <c:formatCode>0</c:formatCode>
                <c:ptCount val="6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</c:numCache>
            </c:numRef>
          </c:xVal>
          <c:yVal>
            <c:numRef>
              <c:f>'Pacific Northwest Data'!$C$2:$C$61</c:f>
              <c:numCache>
                <c:formatCode>General</c:formatCode>
                <c:ptCount val="60"/>
                <c:pt idx="4" formatCode="0.00">
                  <c:v>788.1</c:v>
                </c:pt>
                <c:pt idx="5" formatCode="0.00">
                  <c:v>1000.3</c:v>
                </c:pt>
                <c:pt idx="6" formatCode="0.00">
                  <c:v>619.29999999999995</c:v>
                </c:pt>
                <c:pt idx="7" formatCode="0.00">
                  <c:v>602.79999999999995</c:v>
                </c:pt>
                <c:pt idx="8" formatCode="0.00">
                  <c:v>581.6</c:v>
                </c:pt>
                <c:pt idx="9" formatCode="0.00">
                  <c:v>564.4</c:v>
                </c:pt>
                <c:pt idx="10" formatCode="0.00">
                  <c:v>681.2</c:v>
                </c:pt>
                <c:pt idx="11" formatCode="0.00">
                  <c:v>544.1</c:v>
                </c:pt>
                <c:pt idx="12" formatCode="0.00">
                  <c:v>452</c:v>
                </c:pt>
                <c:pt idx="13" formatCode="0.00">
                  <c:v>680.9</c:v>
                </c:pt>
                <c:pt idx="14" formatCode="0.00">
                  <c:v>614</c:v>
                </c:pt>
                <c:pt idx="15" formatCode="0.00">
                  <c:v>569.1</c:v>
                </c:pt>
                <c:pt idx="16" formatCode="0.00">
                  <c:v>692</c:v>
                </c:pt>
                <c:pt idx="17" formatCode="0.00">
                  <c:v>502</c:v>
                </c:pt>
                <c:pt idx="18" formatCode="0.00">
                  <c:v>829.3</c:v>
                </c:pt>
                <c:pt idx="19" formatCode="0.00">
                  <c:v>630.5</c:v>
                </c:pt>
                <c:pt idx="20" formatCode="0.00">
                  <c:v>1027</c:v>
                </c:pt>
                <c:pt idx="21" formatCode="0.00">
                  <c:v>1122</c:v>
                </c:pt>
                <c:pt idx="22" formatCode="0.00">
                  <c:v>577.5</c:v>
                </c:pt>
                <c:pt idx="23" formatCode="0.00">
                  <c:v>1070.7</c:v>
                </c:pt>
                <c:pt idx="24" formatCode="0.00">
                  <c:v>820</c:v>
                </c:pt>
                <c:pt idx="25" formatCode="0.00">
                  <c:v>853.8</c:v>
                </c:pt>
                <c:pt idx="26" formatCode="0.00">
                  <c:v>413.9</c:v>
                </c:pt>
                <c:pt idx="27" formatCode="0.00">
                  <c:v>596.1</c:v>
                </c:pt>
                <c:pt idx="28" formatCode="0.00">
                  <c:v>598.1</c:v>
                </c:pt>
                <c:pt idx="29" formatCode="0.00">
                  <c:v>654.29999999999995</c:v>
                </c:pt>
                <c:pt idx="30" formatCode="0.00">
                  <c:v>462.2</c:v>
                </c:pt>
                <c:pt idx="31" formatCode="0.00">
                  <c:v>757.9</c:v>
                </c:pt>
                <c:pt idx="32" formatCode="0.00">
                  <c:v>667.4</c:v>
                </c:pt>
                <c:pt idx="33" formatCode="0.00">
                  <c:v>727.8</c:v>
                </c:pt>
                <c:pt idx="34" formatCode="0.00">
                  <c:v>700.6</c:v>
                </c:pt>
                <c:pt idx="35" formatCode="0.00">
                  <c:v>588</c:v>
                </c:pt>
                <c:pt idx="36" formatCode="0.00">
                  <c:v>561.9</c:v>
                </c:pt>
                <c:pt idx="37" formatCode="0.00">
                  <c:v>621.5</c:v>
                </c:pt>
                <c:pt idx="38" formatCode="0.00">
                  <c:v>756.6</c:v>
                </c:pt>
                <c:pt idx="39" formatCode="0.00">
                  <c:v>650.79999999999995</c:v>
                </c:pt>
                <c:pt idx="40" formatCode="0.00">
                  <c:v>721.1</c:v>
                </c:pt>
                <c:pt idx="41" formatCode="0.00">
                  <c:v>449.1</c:v>
                </c:pt>
                <c:pt idx="42" formatCode="0.00">
                  <c:v>550</c:v>
                </c:pt>
                <c:pt idx="43" formatCode="0.00">
                  <c:v>542.6</c:v>
                </c:pt>
                <c:pt idx="44" formatCode="0.00">
                  <c:v>731.1</c:v>
                </c:pt>
                <c:pt idx="45" formatCode="0.00">
                  <c:v>443.1</c:v>
                </c:pt>
                <c:pt idx="46" formatCode="0.00">
                  <c:v>794.8</c:v>
                </c:pt>
                <c:pt idx="47" formatCode="0.00">
                  <c:v>616.6</c:v>
                </c:pt>
                <c:pt idx="48" formatCode="0.00">
                  <c:v>962.6</c:v>
                </c:pt>
                <c:pt idx="49" formatCode="0.00">
                  <c:v>683.4</c:v>
                </c:pt>
                <c:pt idx="50" formatCode="0.00">
                  <c:v>476.5</c:v>
                </c:pt>
                <c:pt idx="51" formatCode="0.00">
                  <c:v>854.9</c:v>
                </c:pt>
                <c:pt idx="52" formatCode="0.00">
                  <c:v>492.4</c:v>
                </c:pt>
                <c:pt idx="53" formatCode="0.00">
                  <c:v>674.3</c:v>
                </c:pt>
                <c:pt idx="54" formatCode="0.00">
                  <c:v>408.8</c:v>
                </c:pt>
                <c:pt idx="55" formatCode="0.00">
                  <c:v>757.8</c:v>
                </c:pt>
                <c:pt idx="56" formatCode="0.00">
                  <c:v>598</c:v>
                </c:pt>
                <c:pt idx="57" formatCode="0.00">
                  <c:v>797.9</c:v>
                </c:pt>
                <c:pt idx="58" formatCode="0.00">
                  <c:v>659.2</c:v>
                </c:pt>
                <c:pt idx="59" formatCode="0.00">
                  <c:v>378.5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DFB-40BD-BCFC-E9113214F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5085336"/>
        <c:axId val="-2101579560"/>
      </c:scatterChart>
      <c:scatterChart>
        <c:scatterStyle val="smoothMarker"/>
        <c:varyColors val="0"/>
        <c:ser>
          <c:idx val="0"/>
          <c:order val="0"/>
          <c:tx>
            <c:strRef>
              <c:f>'Pacific Northwest Data'!$B$1</c:f>
              <c:strCache>
                <c:ptCount val="1"/>
                <c:pt idx="0">
                  <c:v>Cold Tongue Index</c:v>
                </c:pt>
              </c:strCache>
            </c:strRef>
          </c:tx>
          <c:marker>
            <c:symbol val="none"/>
          </c:marker>
          <c:xVal>
            <c:numRef>
              <c:f>'Pacific Northwest Data'!$A$2:$A$61</c:f>
              <c:numCache>
                <c:formatCode>0</c:formatCode>
                <c:ptCount val="6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</c:numCache>
            </c:numRef>
          </c:xVal>
          <c:yVal>
            <c:numRef>
              <c:f>'Pacific Northwest Data'!$B$2:$B$61</c:f>
              <c:numCache>
                <c:formatCode>0.00</c:formatCode>
                <c:ptCount val="60"/>
                <c:pt idx="0">
                  <c:v>-0.53269504000000001</c:v>
                </c:pt>
                <c:pt idx="1">
                  <c:v>0.75596907000000002</c:v>
                </c:pt>
                <c:pt idx="2">
                  <c:v>3.5731270000000002E-2</c:v>
                </c:pt>
                <c:pt idx="3">
                  <c:v>0.15623878999999999</c:v>
                </c:pt>
                <c:pt idx="4">
                  <c:v>-0.55177776000000001</c:v>
                </c:pt>
                <c:pt idx="5">
                  <c:v>-1.1242321</c:v>
                </c:pt>
                <c:pt idx="6">
                  <c:v>-0.30868544999999997</c:v>
                </c:pt>
                <c:pt idx="7">
                  <c:v>1.1141194000000001</c:v>
                </c:pt>
                <c:pt idx="8">
                  <c:v>0.11701669000000001</c:v>
                </c:pt>
                <c:pt idx="9">
                  <c:v>0.12083123</c:v>
                </c:pt>
                <c:pt idx="10">
                  <c:v>-9.0420413000000005E-2</c:v>
                </c:pt>
                <c:pt idx="11">
                  <c:v>-0.30363106000000001</c:v>
                </c:pt>
                <c:pt idx="12">
                  <c:v>-0.33221518</c:v>
                </c:pt>
                <c:pt idx="13">
                  <c:v>0.53137491999999997</c:v>
                </c:pt>
                <c:pt idx="14">
                  <c:v>-0.26063855000000002</c:v>
                </c:pt>
                <c:pt idx="15">
                  <c:v>1.1404044</c:v>
                </c:pt>
                <c:pt idx="16">
                  <c:v>-0.31901199000000002</c:v>
                </c:pt>
                <c:pt idx="17">
                  <c:v>-0.68230175999999998</c:v>
                </c:pt>
                <c:pt idx="18">
                  <c:v>0.55368395000000004</c:v>
                </c:pt>
                <c:pt idx="19">
                  <c:v>0.62035578000000002</c:v>
                </c:pt>
                <c:pt idx="20">
                  <c:v>-0.80148297999999996</c:v>
                </c:pt>
                <c:pt idx="21">
                  <c:v>-0.33942559999999999</c:v>
                </c:pt>
                <c:pt idx="22">
                  <c:v>1.382115</c:v>
                </c:pt>
                <c:pt idx="23">
                  <c:v>-0.85111952000000002</c:v>
                </c:pt>
                <c:pt idx="24">
                  <c:v>-0.42858403</c:v>
                </c:pt>
                <c:pt idx="25">
                  <c:v>-0.70216968000000002</c:v>
                </c:pt>
                <c:pt idx="26">
                  <c:v>0.81146834000000001</c:v>
                </c:pt>
                <c:pt idx="27">
                  <c:v>0.42338968999999999</c:v>
                </c:pt>
                <c:pt idx="28">
                  <c:v>0.10684803</c:v>
                </c:pt>
                <c:pt idx="29">
                  <c:v>0.38944679999999998</c:v>
                </c:pt>
                <c:pt idx="30">
                  <c:v>-0.11463756999999999</c:v>
                </c:pt>
                <c:pt idx="31">
                  <c:v>3.5471781000000001E-2</c:v>
                </c:pt>
                <c:pt idx="32">
                  <c:v>2.0574517999999999</c:v>
                </c:pt>
                <c:pt idx="33">
                  <c:v>-0.25080648</c:v>
                </c:pt>
                <c:pt idx="34">
                  <c:v>-0.67380899000000005</c:v>
                </c:pt>
                <c:pt idx="35">
                  <c:v>-0.32459353000000002</c:v>
                </c:pt>
                <c:pt idx="36">
                  <c:v>0.91453176999999997</c:v>
                </c:pt>
                <c:pt idx="37">
                  <c:v>0.61137184</c:v>
                </c:pt>
                <c:pt idx="38">
                  <c:v>-0.89828472000000004</c:v>
                </c:pt>
                <c:pt idx="39">
                  <c:v>-0.11774551</c:v>
                </c:pt>
                <c:pt idx="40">
                  <c:v>3.7914585000000001E-2</c:v>
                </c:pt>
                <c:pt idx="41">
                  <c:v>1.2531409</c:v>
                </c:pt>
                <c:pt idx="42">
                  <c:v>0.24370996</c:v>
                </c:pt>
                <c:pt idx="43">
                  <c:v>0.34559868999999999</c:v>
                </c:pt>
                <c:pt idx="44">
                  <c:v>0.73298472999999997</c:v>
                </c:pt>
                <c:pt idx="45">
                  <c:v>-0.63168458999999999</c:v>
                </c:pt>
                <c:pt idx="46">
                  <c:v>-0.38422421000000001</c:v>
                </c:pt>
                <c:pt idx="47">
                  <c:v>2.0082165999999999</c:v>
                </c:pt>
                <c:pt idx="48">
                  <c:v>-1.2688009</c:v>
                </c:pt>
                <c:pt idx="49">
                  <c:v>-1.2254839</c:v>
                </c:pt>
                <c:pt idx="50">
                  <c:v>-0.64438943999999998</c:v>
                </c:pt>
                <c:pt idx="51">
                  <c:v>-0.20806369999999999</c:v>
                </c:pt>
                <c:pt idx="52">
                  <c:v>0.80588451000000005</c:v>
                </c:pt>
                <c:pt idx="53">
                  <c:v>9.0887979999999993E-2</c:v>
                </c:pt>
                <c:pt idx="54">
                  <c:v>0.45374449</c:v>
                </c:pt>
                <c:pt idx="55">
                  <c:v>-0.53182967000000003</c:v>
                </c:pt>
                <c:pt idx="56">
                  <c:v>0.51875696999999998</c:v>
                </c:pt>
                <c:pt idx="57">
                  <c:v>-1.2684972999999999</c:v>
                </c:pt>
                <c:pt idx="58">
                  <c:v>-0.53469690999999997</c:v>
                </c:pt>
                <c:pt idx="59">
                  <c:v>0.90222258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DFB-40BD-BCFC-E9113214F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1592712"/>
        <c:axId val="-2101381832"/>
      </c:scatterChart>
      <c:valAx>
        <c:axId val="-210508533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01579560"/>
        <c:crosses val="autoZero"/>
        <c:crossBetween val="midCat"/>
      </c:valAx>
      <c:valAx>
        <c:axId val="-2101579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5085336"/>
        <c:crosses val="autoZero"/>
        <c:crossBetween val="midCat"/>
      </c:valAx>
      <c:valAx>
        <c:axId val="-210159271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one"/>
        <c:crossAx val="-2101381832"/>
        <c:crosses val="autoZero"/>
        <c:crossBetween val="midCat"/>
      </c:valAx>
      <c:valAx>
        <c:axId val="-2101381832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crossAx val="-2101592712"/>
        <c:crosses val="max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tx>
            <c:strRef>
              <c:f>'Pacific Northwest Data'!$D$1</c:f>
              <c:strCache>
                <c:ptCount val="1"/>
                <c:pt idx="0">
                  <c:v>Oct-Mar Rainfall, Everett; inches</c:v>
                </c:pt>
              </c:strCache>
            </c:strRef>
          </c:tx>
          <c:marker>
            <c:symbol val="none"/>
          </c:marker>
          <c:xVal>
            <c:numRef>
              <c:f>'Pacific Northwest Data'!$A$2:$A$61</c:f>
              <c:numCache>
                <c:formatCode>0</c:formatCode>
                <c:ptCount val="6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</c:numCache>
            </c:numRef>
          </c:xVal>
          <c:yVal>
            <c:numRef>
              <c:f>'Pacific Northwest Data'!$D$2:$D$61</c:f>
              <c:numCache>
                <c:formatCode>General</c:formatCode>
                <c:ptCount val="60"/>
                <c:pt idx="4" formatCode="0.00">
                  <c:v>30.11</c:v>
                </c:pt>
                <c:pt idx="5" formatCode="0.00">
                  <c:v>23.9</c:v>
                </c:pt>
                <c:pt idx="6" formatCode="0.00">
                  <c:v>34.299999999999997</c:v>
                </c:pt>
                <c:pt idx="7" formatCode="0.00">
                  <c:v>27.94</c:v>
                </c:pt>
                <c:pt idx="8" formatCode="0.00">
                  <c:v>26.37</c:v>
                </c:pt>
                <c:pt idx="9" formatCode="0.00">
                  <c:v>28.07</c:v>
                </c:pt>
                <c:pt idx="10" formatCode="0.00">
                  <c:v>22.63</c:v>
                </c:pt>
                <c:pt idx="11" formatCode="0.00">
                  <c:v>27.27</c:v>
                </c:pt>
                <c:pt idx="12" formatCode="0.00">
                  <c:v>20.86</c:v>
                </c:pt>
                <c:pt idx="13" formatCode="0.00">
                  <c:v>17.22</c:v>
                </c:pt>
                <c:pt idx="14" formatCode="0.00">
                  <c:v>27.04</c:v>
                </c:pt>
                <c:pt idx="15" formatCode="0.00">
                  <c:v>25.33</c:v>
                </c:pt>
                <c:pt idx="16" formatCode="0.00">
                  <c:v>22.18</c:v>
                </c:pt>
                <c:pt idx="17" formatCode="0.00">
                  <c:v>27.49</c:v>
                </c:pt>
                <c:pt idx="18" formatCode="0.00">
                  <c:v>24.73</c:v>
                </c:pt>
                <c:pt idx="19" formatCode="0.00">
                  <c:v>22.17</c:v>
                </c:pt>
                <c:pt idx="20" formatCode="0.00">
                  <c:v>20.65</c:v>
                </c:pt>
                <c:pt idx="21" formatCode="0.00">
                  <c:v>34.25</c:v>
                </c:pt>
                <c:pt idx="22" formatCode="0.00">
                  <c:v>22.86</c:v>
                </c:pt>
                <c:pt idx="23" formatCode="0.00">
                  <c:v>19.88</c:v>
                </c:pt>
                <c:pt idx="24" formatCode="0.00">
                  <c:v>35.130000000000003</c:v>
                </c:pt>
                <c:pt idx="25" formatCode="0.00">
                  <c:v>25.1</c:v>
                </c:pt>
                <c:pt idx="26" formatCode="0.00">
                  <c:v>30.45</c:v>
                </c:pt>
                <c:pt idx="27" formatCode="0.00">
                  <c:v>13.47</c:v>
                </c:pt>
                <c:pt idx="28" formatCode="0.00">
                  <c:v>21.12</c:v>
                </c:pt>
                <c:pt idx="29" formatCode="0.00">
                  <c:v>18.25</c:v>
                </c:pt>
                <c:pt idx="30" formatCode="0.00">
                  <c:v>21.24</c:v>
                </c:pt>
                <c:pt idx="31" formatCode="0.00">
                  <c:v>21.26</c:v>
                </c:pt>
                <c:pt idx="32" formatCode="0.00">
                  <c:v>32.409999999999997</c:v>
                </c:pt>
                <c:pt idx="33" formatCode="0.00">
                  <c:v>29.5</c:v>
                </c:pt>
                <c:pt idx="34" formatCode="0.00">
                  <c:v>27.01</c:v>
                </c:pt>
                <c:pt idx="35" formatCode="0.00">
                  <c:v>22.01</c:v>
                </c:pt>
                <c:pt idx="36" formatCode="0.00">
                  <c:v>22.31</c:v>
                </c:pt>
                <c:pt idx="37" formatCode="0.00">
                  <c:v>26.42</c:v>
                </c:pt>
                <c:pt idx="38" formatCode="0.00">
                  <c:v>20.5</c:v>
                </c:pt>
                <c:pt idx="39" formatCode="0.00">
                  <c:v>25.66</c:v>
                </c:pt>
                <c:pt idx="40" formatCode="0.00">
                  <c:v>26.51</c:v>
                </c:pt>
                <c:pt idx="41" formatCode="0.00">
                  <c:v>29.19</c:v>
                </c:pt>
                <c:pt idx="42" formatCode="0.00">
                  <c:v>20.67</c:v>
                </c:pt>
                <c:pt idx="43" formatCode="0.00">
                  <c:v>15.96</c:v>
                </c:pt>
                <c:pt idx="44" formatCode="0.00">
                  <c:v>20.78</c:v>
                </c:pt>
                <c:pt idx="45" formatCode="0.00">
                  <c:v>26.32</c:v>
                </c:pt>
                <c:pt idx="46" formatCode="0.00">
                  <c:v>28.49</c:v>
                </c:pt>
                <c:pt idx="47" formatCode="0.00">
                  <c:v>30.35</c:v>
                </c:pt>
                <c:pt idx="48" formatCode="0.00">
                  <c:v>26.59</c:v>
                </c:pt>
                <c:pt idx="49" formatCode="0.00">
                  <c:v>33.299999999999997</c:v>
                </c:pt>
                <c:pt idx="50" formatCode="0.00">
                  <c:v>29.04</c:v>
                </c:pt>
                <c:pt idx="51" formatCode="0.00">
                  <c:v>15.09</c:v>
                </c:pt>
                <c:pt idx="52" formatCode="0.00">
                  <c:v>28.73</c:v>
                </c:pt>
                <c:pt idx="53" formatCode="0.00">
                  <c:v>18.97</c:v>
                </c:pt>
                <c:pt idx="54" formatCode="0.00">
                  <c:v>24.43</c:v>
                </c:pt>
                <c:pt idx="55" formatCode="0.00">
                  <c:v>20.58</c:v>
                </c:pt>
                <c:pt idx="56" formatCode="0.00">
                  <c:v>28.5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4F0-445D-B73C-915FC8D6F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1551464"/>
        <c:axId val="-2118246856"/>
      </c:scatterChart>
      <c:scatterChart>
        <c:scatterStyle val="smoothMarker"/>
        <c:varyColors val="0"/>
        <c:ser>
          <c:idx val="0"/>
          <c:order val="0"/>
          <c:tx>
            <c:strRef>
              <c:f>'Pacific Northwest Data'!$B$1</c:f>
              <c:strCache>
                <c:ptCount val="1"/>
                <c:pt idx="0">
                  <c:v>Cold Tongue Index</c:v>
                </c:pt>
              </c:strCache>
            </c:strRef>
          </c:tx>
          <c:marker>
            <c:symbol val="none"/>
          </c:marker>
          <c:xVal>
            <c:numRef>
              <c:f>'Pacific Northwest Data'!$A$2:$A$61</c:f>
              <c:numCache>
                <c:formatCode>0</c:formatCode>
                <c:ptCount val="6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</c:numCache>
            </c:numRef>
          </c:xVal>
          <c:yVal>
            <c:numRef>
              <c:f>'Pacific Northwest Data'!$B$2:$B$61</c:f>
              <c:numCache>
                <c:formatCode>0.00</c:formatCode>
                <c:ptCount val="60"/>
                <c:pt idx="0">
                  <c:v>-0.53269504000000001</c:v>
                </c:pt>
                <c:pt idx="1">
                  <c:v>0.75596907000000002</c:v>
                </c:pt>
                <c:pt idx="2">
                  <c:v>3.5731270000000002E-2</c:v>
                </c:pt>
                <c:pt idx="3">
                  <c:v>0.15623878999999999</c:v>
                </c:pt>
                <c:pt idx="4">
                  <c:v>-0.55177776000000001</c:v>
                </c:pt>
                <c:pt idx="5">
                  <c:v>-1.1242321</c:v>
                </c:pt>
                <c:pt idx="6">
                  <c:v>-0.30868544999999997</c:v>
                </c:pt>
                <c:pt idx="7">
                  <c:v>1.1141194000000001</c:v>
                </c:pt>
                <c:pt idx="8">
                  <c:v>0.11701669000000001</c:v>
                </c:pt>
                <c:pt idx="9">
                  <c:v>0.12083123</c:v>
                </c:pt>
                <c:pt idx="10">
                  <c:v>-9.0420413000000005E-2</c:v>
                </c:pt>
                <c:pt idx="11">
                  <c:v>-0.30363106000000001</c:v>
                </c:pt>
                <c:pt idx="12">
                  <c:v>-0.33221518</c:v>
                </c:pt>
                <c:pt idx="13">
                  <c:v>0.53137491999999997</c:v>
                </c:pt>
                <c:pt idx="14">
                  <c:v>-0.26063855000000002</c:v>
                </c:pt>
                <c:pt idx="15">
                  <c:v>1.1404044</c:v>
                </c:pt>
                <c:pt idx="16">
                  <c:v>-0.31901199000000002</c:v>
                </c:pt>
                <c:pt idx="17">
                  <c:v>-0.68230175999999998</c:v>
                </c:pt>
                <c:pt idx="18">
                  <c:v>0.55368395000000004</c:v>
                </c:pt>
                <c:pt idx="19">
                  <c:v>0.62035578000000002</c:v>
                </c:pt>
                <c:pt idx="20">
                  <c:v>-0.80148297999999996</c:v>
                </c:pt>
                <c:pt idx="21">
                  <c:v>-0.33942559999999999</c:v>
                </c:pt>
                <c:pt idx="22">
                  <c:v>1.382115</c:v>
                </c:pt>
                <c:pt idx="23">
                  <c:v>-0.85111952000000002</c:v>
                </c:pt>
                <c:pt idx="24">
                  <c:v>-0.42858403</c:v>
                </c:pt>
                <c:pt idx="25">
                  <c:v>-0.70216968000000002</c:v>
                </c:pt>
                <c:pt idx="26">
                  <c:v>0.81146834000000001</c:v>
                </c:pt>
                <c:pt idx="27">
                  <c:v>0.42338968999999999</c:v>
                </c:pt>
                <c:pt idx="28">
                  <c:v>0.10684803</c:v>
                </c:pt>
                <c:pt idx="29">
                  <c:v>0.38944679999999998</c:v>
                </c:pt>
                <c:pt idx="30">
                  <c:v>-0.11463756999999999</c:v>
                </c:pt>
                <c:pt idx="31">
                  <c:v>3.5471781000000001E-2</c:v>
                </c:pt>
                <c:pt idx="32">
                  <c:v>2.0574517999999999</c:v>
                </c:pt>
                <c:pt idx="33">
                  <c:v>-0.25080648</c:v>
                </c:pt>
                <c:pt idx="34">
                  <c:v>-0.67380899000000005</c:v>
                </c:pt>
                <c:pt idx="35">
                  <c:v>-0.32459353000000002</c:v>
                </c:pt>
                <c:pt idx="36">
                  <c:v>0.91453176999999997</c:v>
                </c:pt>
                <c:pt idx="37">
                  <c:v>0.61137184</c:v>
                </c:pt>
                <c:pt idx="38">
                  <c:v>-0.89828472000000004</c:v>
                </c:pt>
                <c:pt idx="39">
                  <c:v>-0.11774551</c:v>
                </c:pt>
                <c:pt idx="40">
                  <c:v>3.7914585000000001E-2</c:v>
                </c:pt>
                <c:pt idx="41">
                  <c:v>1.2531409</c:v>
                </c:pt>
                <c:pt idx="42">
                  <c:v>0.24370996</c:v>
                </c:pt>
                <c:pt idx="43">
                  <c:v>0.34559868999999999</c:v>
                </c:pt>
                <c:pt idx="44">
                  <c:v>0.73298472999999997</c:v>
                </c:pt>
                <c:pt idx="45">
                  <c:v>-0.63168458999999999</c:v>
                </c:pt>
                <c:pt idx="46">
                  <c:v>-0.38422421000000001</c:v>
                </c:pt>
                <c:pt idx="47">
                  <c:v>2.0082165999999999</c:v>
                </c:pt>
                <c:pt idx="48">
                  <c:v>-1.2688009</c:v>
                </c:pt>
                <c:pt idx="49">
                  <c:v>-1.2254839</c:v>
                </c:pt>
                <c:pt idx="50">
                  <c:v>-0.64438943999999998</c:v>
                </c:pt>
                <c:pt idx="51">
                  <c:v>-0.20806369999999999</c:v>
                </c:pt>
                <c:pt idx="52">
                  <c:v>0.80588451000000005</c:v>
                </c:pt>
                <c:pt idx="53">
                  <c:v>9.0887979999999993E-2</c:v>
                </c:pt>
                <c:pt idx="54">
                  <c:v>0.45374449</c:v>
                </c:pt>
                <c:pt idx="55">
                  <c:v>-0.53182967000000003</c:v>
                </c:pt>
                <c:pt idx="56">
                  <c:v>0.51875696999999998</c:v>
                </c:pt>
                <c:pt idx="57">
                  <c:v>-1.2684972999999999</c:v>
                </c:pt>
                <c:pt idx="58">
                  <c:v>-0.53469690999999997</c:v>
                </c:pt>
                <c:pt idx="59">
                  <c:v>0.90222258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4F0-445D-B73C-915FC8D6F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8417160"/>
        <c:axId val="-2111558712"/>
      </c:scatterChart>
      <c:valAx>
        <c:axId val="-211155146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18246856"/>
        <c:crosses val="autoZero"/>
        <c:crossBetween val="midCat"/>
      </c:valAx>
      <c:valAx>
        <c:axId val="-2118246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1551464"/>
        <c:crosses val="autoZero"/>
        <c:crossBetween val="midCat"/>
      </c:valAx>
      <c:valAx>
        <c:axId val="-211841716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one"/>
        <c:crossAx val="-2111558712"/>
        <c:crosses val="autoZero"/>
        <c:crossBetween val="midCat"/>
      </c:valAx>
      <c:valAx>
        <c:axId val="-2111558712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crossAx val="-2118417160"/>
        <c:crosses val="max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0AD76-6500-4681-B0C4-8B2545FE6C4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01AC8-E298-48EE-A5D3-26E4EDF5C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6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for educators.  This PBL question was posed in 2014.  If/how has the timing of the ski season in your region changed since 2014?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001AC8-E298-48EE-A5D3-26E4EDF5C5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1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4C80-4227-954F-9626-9F4AC840D4D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FD9-A427-E04A-BA1E-CB79012F6A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4C80-4227-954F-9626-9F4AC840D4D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FD9-A427-E04A-BA1E-CB79012F6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4C80-4227-954F-9626-9F4AC840D4D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FD9-A427-E04A-BA1E-CB79012F6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4C80-4227-954F-9626-9F4AC840D4D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FD9-A427-E04A-BA1E-CB79012F6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4C80-4227-954F-9626-9F4AC840D4D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FD9-A427-E04A-BA1E-CB79012F6A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4C80-4227-954F-9626-9F4AC840D4D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FD9-A427-E04A-BA1E-CB79012F6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4C80-4227-954F-9626-9F4AC840D4D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FD9-A427-E04A-BA1E-CB79012F6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4C80-4227-954F-9626-9F4AC840D4D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FD9-A427-E04A-BA1E-CB79012F6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4C80-4227-954F-9626-9F4AC840D4D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FD9-A427-E04A-BA1E-CB79012F6A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4C80-4227-954F-9626-9F4AC840D4D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FD9-A427-E04A-BA1E-CB79012F6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4C80-4227-954F-9626-9F4AC840D4D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5FFD9-A427-E04A-BA1E-CB79012F6A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2AD4C80-4227-954F-9626-9F4AC840D4D9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765FFD9-A427-E04A-BA1E-CB79012F6AA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media.pearsoncmg.com/bc/bc_0media_geo/interactiveanimations/024_EkmanSpiral_TR_GO_Stu.html?tru10%23/Coastal-Upwelling-Downwelli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liffmass.blogspot.com/2014/10/wimpy-el-nino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mel.noaa.gov/gtmba/mooring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ENSO: </a:t>
            </a:r>
            <a:br>
              <a:rPr lang="en-US" dirty="0"/>
            </a:br>
            <a:r>
              <a:rPr lang="en-US" dirty="0"/>
              <a:t>A Problem-Based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Designed for use in a year long dual credit high school Climate and Oceanography Course</a:t>
            </a:r>
          </a:p>
          <a:p>
            <a:r>
              <a:rPr lang="en-US" dirty="0"/>
              <a:t>Author: Nancy Flowers</a:t>
            </a:r>
          </a:p>
          <a:p>
            <a:r>
              <a:rPr lang="en-US" dirty="0"/>
              <a:t>Created: October 18, 2014</a:t>
            </a:r>
          </a:p>
          <a:p>
            <a:r>
              <a:rPr lang="en-US" dirty="0"/>
              <a:t>Edited by Miriam Bertram July 21, 2020 for use in pressbooks with permission from the author.</a:t>
            </a:r>
          </a:p>
        </p:txBody>
      </p:sp>
    </p:spTree>
    <p:extLst>
      <p:ext uri="{BB962C8B-B14F-4D97-AF65-F5344CB8AC3E}">
        <p14:creationId xmlns:p14="http://schemas.microsoft.com/office/powerpoint/2010/main" val="149961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TAO/Triton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6006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Click on </a:t>
            </a:r>
            <a:r>
              <a:rPr lang="en-US" dirty="0" err="1"/>
              <a:t>Lat</a:t>
            </a:r>
            <a:r>
              <a:rPr lang="en-US" dirty="0"/>
              <a:t>/Long plots</a:t>
            </a:r>
          </a:p>
          <a:p>
            <a:r>
              <a:rPr lang="en-US" dirty="0"/>
              <a:t>Use Monthly time range</a:t>
            </a:r>
          </a:p>
          <a:p>
            <a:r>
              <a:rPr lang="en-US" dirty="0"/>
              <a:t>Select 2011, December</a:t>
            </a:r>
          </a:p>
          <a:p>
            <a:r>
              <a:rPr lang="en-US" dirty="0"/>
              <a:t>Click </a:t>
            </a:r>
            <a:r>
              <a:rPr lang="en-US" b="1" dirty="0">
                <a:solidFill>
                  <a:srgbClr val="FF0000"/>
                </a:solidFill>
              </a:rPr>
              <a:t>Make Plot</a:t>
            </a:r>
            <a:r>
              <a:rPr lang="en-US" dirty="0"/>
              <a:t>!</a:t>
            </a:r>
          </a:p>
          <a:p>
            <a:r>
              <a:rPr lang="en-US" dirty="0"/>
              <a:t>You are viewing a Sea Surface Temperature graph from 10 °S to 10 °N, across the Pacific from South America to Australia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225" b="44558"/>
          <a:stretch/>
        </p:blipFill>
        <p:spPr>
          <a:xfrm>
            <a:off x="1263359" y="4524749"/>
            <a:ext cx="7755905" cy="19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December, 2011:</a:t>
            </a:r>
            <a:br>
              <a:rPr lang="en-US" sz="3200" dirty="0"/>
            </a:br>
            <a:r>
              <a:rPr lang="en-US" sz="3200" dirty="0"/>
              <a:t>Normal, El Niño or La Niña? Evidence?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751" r="8109" b="42094"/>
          <a:stretch/>
        </p:blipFill>
        <p:spPr>
          <a:xfrm>
            <a:off x="1095420" y="2216811"/>
            <a:ext cx="7740236" cy="218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9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try the same analysis: December, 1997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696419" y="4275263"/>
            <a:ext cx="6445440" cy="861857"/>
          </a:xfrm>
        </p:spPr>
        <p:txBody>
          <a:bodyPr/>
          <a:lstStyle/>
          <a:p>
            <a:r>
              <a:rPr lang="en-US" dirty="0"/>
              <a:t>El Niño or La Niña? Evidence?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5523" b="41606"/>
          <a:stretch/>
        </p:blipFill>
        <p:spPr>
          <a:xfrm>
            <a:off x="1247360" y="1697802"/>
            <a:ext cx="7801397" cy="20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9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plot for September,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31966"/>
            <a:ext cx="7498080" cy="816433"/>
          </a:xfrm>
        </p:spPr>
        <p:txBody>
          <a:bodyPr/>
          <a:lstStyle/>
          <a:p>
            <a:r>
              <a:rPr lang="en-US" dirty="0"/>
              <a:t>What’s your analysis?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4" t="6750" r="6123" b="41361"/>
          <a:stretch/>
        </p:blipFill>
        <p:spPr>
          <a:xfrm>
            <a:off x="1315398" y="2155628"/>
            <a:ext cx="7618290" cy="216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8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Tropical Pacific SSTs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359" y="1447800"/>
            <a:ext cx="7778991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Tropical Pacific SSTs are normally cold (&lt; 26 °C) along a narrow band along the equator in the central and eastern Pacific</a:t>
            </a:r>
          </a:p>
          <a:p>
            <a:r>
              <a:rPr lang="en-US" dirty="0"/>
              <a:t>This is caused by easterly trade winds along the west coast of South America and Ekman transport of surface water towards the west</a:t>
            </a:r>
          </a:p>
          <a:p>
            <a:r>
              <a:rPr lang="en-US" dirty="0"/>
              <a:t>Cold water upwells along the west coast of South America and moves west along the equator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3461" y="5879068"/>
            <a:ext cx="319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Coastal Upwelling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8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Tongue Index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702722"/>
          </a:xfrm>
        </p:spPr>
        <p:txBody>
          <a:bodyPr/>
          <a:lstStyle/>
          <a:p>
            <a:r>
              <a:rPr lang="en-US" dirty="0"/>
              <a:t>The region of equatorial cold SSTs is referred to as the “cold tongue”</a:t>
            </a:r>
          </a:p>
          <a:p>
            <a:r>
              <a:rPr lang="en-US" dirty="0"/>
              <a:t>The cold tongue index is defined as the SST anomaly from 6 °N to 6 °S and 90 °W to 180 °W </a:t>
            </a:r>
          </a:p>
          <a:p>
            <a:endParaRPr lang="en-US" dirty="0"/>
          </a:p>
        </p:txBody>
      </p:sp>
      <p:pic>
        <p:nvPicPr>
          <p:cNvPr id="8" name="Picture 7" descr="Description: Macintosh HD:Users:luanne:Desktop:projects:nasacan:ENSO:map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10" y="4150521"/>
            <a:ext cx="7037302" cy="23814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116288" y="4989698"/>
            <a:ext cx="3526628" cy="521650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70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the CTI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dirty="0"/>
              <a:t>A </a:t>
            </a:r>
            <a:r>
              <a:rPr lang="en-US" sz="3600" b="1" dirty="0">
                <a:solidFill>
                  <a:srgbClr val="FF0000"/>
                </a:solidFill>
              </a:rPr>
              <a:t>positive CTI </a:t>
            </a:r>
            <a:r>
              <a:rPr lang="en-US" sz="3600" dirty="0"/>
              <a:t>means SSTs in the region are </a:t>
            </a:r>
            <a:r>
              <a:rPr lang="en-US" sz="3600" b="1" dirty="0">
                <a:solidFill>
                  <a:srgbClr val="FF0000"/>
                </a:solidFill>
              </a:rPr>
              <a:t>warmer</a:t>
            </a:r>
            <a:r>
              <a:rPr lang="en-US" sz="3600" dirty="0"/>
              <a:t> than normal</a:t>
            </a:r>
          </a:p>
          <a:p>
            <a:pPr lvl="1"/>
            <a:r>
              <a:rPr lang="en-US" sz="3600" b="1" dirty="0">
                <a:solidFill>
                  <a:srgbClr val="FF0000"/>
                </a:solidFill>
              </a:rPr>
              <a:t>El Niño conditions</a:t>
            </a:r>
          </a:p>
          <a:p>
            <a:r>
              <a:rPr lang="en-US" sz="3600" dirty="0"/>
              <a:t>A </a:t>
            </a:r>
            <a:r>
              <a:rPr lang="en-US" sz="3600" b="1" dirty="0">
                <a:solidFill>
                  <a:srgbClr val="0000FF"/>
                </a:solidFill>
              </a:rPr>
              <a:t>negative CTI </a:t>
            </a:r>
            <a:r>
              <a:rPr lang="en-US" sz="3600" dirty="0"/>
              <a:t>means SSTs in the region are </a:t>
            </a:r>
            <a:r>
              <a:rPr lang="en-US" sz="3600" b="1" dirty="0">
                <a:solidFill>
                  <a:srgbClr val="0000FF"/>
                </a:solidFill>
              </a:rPr>
              <a:t>colder</a:t>
            </a:r>
            <a:r>
              <a:rPr lang="en-US" sz="3600" dirty="0"/>
              <a:t> than normal</a:t>
            </a:r>
          </a:p>
          <a:p>
            <a:pPr lvl="1"/>
            <a:r>
              <a:rPr lang="en-US" sz="3600" b="1" dirty="0">
                <a:solidFill>
                  <a:srgbClr val="0000FF"/>
                </a:solidFill>
              </a:rPr>
              <a:t>La Niño conditions</a:t>
            </a:r>
          </a:p>
        </p:txBody>
      </p:sp>
    </p:spTree>
    <p:extLst>
      <p:ext uri="{BB962C8B-B14F-4D97-AF65-F5344CB8AC3E}">
        <p14:creationId xmlns:p14="http://schemas.microsoft.com/office/powerpoint/2010/main" val="1553138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CTI and precipitation in Indonesia</a:t>
            </a:r>
          </a:p>
          <a:p>
            <a:r>
              <a:rPr lang="en-US" dirty="0"/>
              <a:t>Open the ENSO investigation spreadsheet</a:t>
            </a:r>
          </a:p>
          <a:p>
            <a:r>
              <a:rPr lang="en-US" dirty="0"/>
              <a:t>Select the first tab—Cold Tongue, Indonesia</a:t>
            </a:r>
          </a:p>
          <a:p>
            <a:r>
              <a:rPr lang="en-US" dirty="0"/>
              <a:t>Select cells A1-B61. Make a scatter plot of year vs. CTI.</a:t>
            </a:r>
          </a:p>
          <a:p>
            <a:r>
              <a:rPr lang="en-US" dirty="0"/>
              <a:t>Can you spot the La Niña and El Niño years?</a:t>
            </a:r>
          </a:p>
        </p:txBody>
      </p:sp>
    </p:spTree>
    <p:extLst>
      <p:ext uri="{BB962C8B-B14F-4D97-AF65-F5344CB8AC3E}">
        <p14:creationId xmlns:p14="http://schemas.microsoft.com/office/powerpoint/2010/main" val="2878320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754626"/>
              </p:ext>
            </p:extLst>
          </p:nvPr>
        </p:nvGraphicFramePr>
        <p:xfrm>
          <a:off x="1435100" y="1447800"/>
          <a:ext cx="7499348" cy="5077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390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CTI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</a:t>
                      </a:r>
                      <a:r>
                        <a:rPr lang="en-US" baseline="0" dirty="0"/>
                        <a:t> Ni</a:t>
                      </a:r>
                      <a:r>
                        <a:rPr lang="en-US" dirty="0"/>
                        <a:t>ñ</a:t>
                      </a:r>
                      <a:r>
                        <a:rPr lang="en-US" baseline="0" dirty="0"/>
                        <a:t>o or La Ni</a:t>
                      </a:r>
                      <a:r>
                        <a:rPr lang="en-US" dirty="0"/>
                        <a:t>ñ</a:t>
                      </a:r>
                      <a:r>
                        <a:rPr lang="en-US" baseline="0" dirty="0"/>
                        <a:t>a?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  <a:r>
                        <a:rPr lang="en-US" baseline="0" dirty="0"/>
                        <a:t> or low precipitation expected?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1951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 0.76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1955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-1.12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1982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 2.06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1997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 2.10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9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2000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-0.64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9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2007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Times New Roman"/>
                          <a:cs typeface="Calibri"/>
                        </a:rPr>
                        <a:t>-1.27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2796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CTI vs. Indonesia Precipitation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and drag to select cells A1-C61. Insert a scatter plot.</a:t>
            </a:r>
          </a:p>
          <a:p>
            <a:r>
              <a:rPr lang="en-US" dirty="0"/>
              <a:t>Right-click on the red Indonesia line, select “Secondary Axis”</a:t>
            </a:r>
          </a:p>
          <a:p>
            <a:r>
              <a:rPr lang="en-US" dirty="0"/>
              <a:t>Stretch the graph out for ease of viewing.</a:t>
            </a:r>
          </a:p>
        </p:txBody>
      </p:sp>
    </p:spTree>
    <p:extLst>
      <p:ext uri="{BB962C8B-B14F-4D97-AF65-F5344CB8AC3E}">
        <p14:creationId xmlns:p14="http://schemas.microsoft.com/office/powerpoint/2010/main" val="4065715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Bio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664" y="1989690"/>
            <a:ext cx="4680088" cy="40046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I’ve been teaching at Everett High School for 28+ years</a:t>
            </a:r>
          </a:p>
          <a:p>
            <a:r>
              <a:rPr lang="en-US" dirty="0"/>
              <a:t>Core teaching assignments have been AP Chemistry and General  Chemistry</a:t>
            </a:r>
          </a:p>
          <a:p>
            <a:r>
              <a:rPr lang="en-US" dirty="0"/>
              <a:t>I have taught the dual enrollment UWHS Ocean 101 for several years.</a:t>
            </a:r>
          </a:p>
          <a:p>
            <a:r>
              <a:rPr lang="en-US" dirty="0"/>
              <a:t>I helped write curriculum for UWHS ATMS 211 (climate) and taught the full course.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lower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40" y="1989690"/>
            <a:ext cx="2933148" cy="330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5279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CTI vs. </a:t>
            </a:r>
            <a:r>
              <a:rPr lang="en-US" dirty="0" err="1"/>
              <a:t>Precip</a:t>
            </a:r>
            <a:r>
              <a:rPr lang="en-US" dirty="0"/>
              <a:t> in Indonesia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608" y="4898976"/>
            <a:ext cx="7498080" cy="929898"/>
          </a:xfrm>
        </p:spPr>
        <p:txBody>
          <a:bodyPr/>
          <a:lstStyle/>
          <a:p>
            <a:r>
              <a:rPr lang="en-US" dirty="0"/>
              <a:t>Can you see any trends?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76136"/>
              </p:ext>
            </p:extLst>
          </p:nvPr>
        </p:nvGraphicFramePr>
        <p:xfrm>
          <a:off x="1200054" y="1658669"/>
          <a:ext cx="7943946" cy="2968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8978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916701" cy="4743962"/>
          </a:xfrm>
        </p:spPr>
        <p:txBody>
          <a:bodyPr>
            <a:normAutofit/>
          </a:bodyPr>
          <a:lstStyle/>
          <a:p>
            <a:r>
              <a:rPr lang="en-US" dirty="0"/>
              <a:t>We can use statistics to confirm our visual inspection</a:t>
            </a:r>
          </a:p>
          <a:p>
            <a:r>
              <a:rPr lang="en-US" dirty="0"/>
              <a:t>We will calculate the correlation coefficient between CTI and Indonesia Precipitation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088" y="1747570"/>
            <a:ext cx="3403600" cy="238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2390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Calculating the Correlation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cell F57, enter the following formula:</a:t>
            </a:r>
          </a:p>
          <a:p>
            <a:r>
              <a:rPr lang="en-US" dirty="0"/>
              <a:t>=</a:t>
            </a:r>
            <a:r>
              <a:rPr lang="en-US" dirty="0" err="1"/>
              <a:t>correl</a:t>
            </a:r>
            <a:r>
              <a:rPr lang="en-US" dirty="0"/>
              <a:t>(B31:B52,C31:C52)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ENTER</a:t>
            </a:r>
          </a:p>
          <a:p>
            <a:endParaRPr lang="en-US" dirty="0"/>
          </a:p>
          <a:p>
            <a:r>
              <a:rPr lang="en-US" dirty="0"/>
              <a:t>View the Correlation Coefficient in cell F57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24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Interpreting the Correlation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1 </a:t>
            </a:r>
            <a:r>
              <a:rPr lang="en-US" dirty="0">
                <a:sym typeface="Wingdings"/>
              </a:rPr>
              <a:t> strong direct relationship</a:t>
            </a:r>
          </a:p>
          <a:p>
            <a:r>
              <a:rPr lang="en-US" dirty="0">
                <a:sym typeface="Wingdings"/>
              </a:rPr>
              <a:t>-1  strong inverse relationship</a:t>
            </a:r>
          </a:p>
          <a:p>
            <a:r>
              <a:rPr lang="en-US" dirty="0">
                <a:sym typeface="Wingdings"/>
              </a:rPr>
              <a:t> 0  no relationship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For a correlation coefficient of </a:t>
            </a:r>
            <a:r>
              <a:rPr lang="en-US" b="1" dirty="0">
                <a:sym typeface="Wingdings"/>
              </a:rPr>
              <a:t>-0.889</a:t>
            </a:r>
            <a:r>
              <a:rPr lang="en-US" dirty="0">
                <a:sym typeface="Wingdings"/>
              </a:rPr>
              <a:t>, describe the relationship between the CTI and Indonesian Precipitation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30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Ski Season!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137" y="1417638"/>
            <a:ext cx="7466006" cy="26761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Based on predicted climate impacts on the second tab in the SS, predict precipitation patterns in Everett during a typical La Niña and El Niño year</a:t>
            </a:r>
          </a:p>
          <a:p>
            <a:r>
              <a:rPr lang="en-US" dirty="0"/>
              <a:t>Predict the El Niño or La Niña impact on snowfall at Mt. Rainier</a:t>
            </a:r>
          </a:p>
        </p:txBody>
      </p:sp>
    </p:spTree>
    <p:extLst>
      <p:ext uri="{BB962C8B-B14F-4D97-AF65-F5344CB8AC3E}">
        <p14:creationId xmlns:p14="http://schemas.microsoft.com/office/powerpoint/2010/main" val="1387010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PNW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Mt. Rainer precipitation is yearly snowfall</a:t>
            </a:r>
          </a:p>
          <a:p>
            <a:r>
              <a:rPr lang="en-US" dirty="0"/>
              <a:t>Everett data is Oct-Mar rainfall</a:t>
            </a:r>
          </a:p>
          <a:p>
            <a:r>
              <a:rPr lang="en-US" dirty="0"/>
              <a:t>Make a scatter plot of CTI vs. Snowfall at Mt. Rainier</a:t>
            </a:r>
          </a:p>
          <a:p>
            <a:pPr lvl="1"/>
            <a:r>
              <a:rPr lang="en-US" dirty="0"/>
              <a:t>Calculate the correlation coefficient</a:t>
            </a:r>
          </a:p>
          <a:p>
            <a:r>
              <a:rPr lang="en-US" dirty="0"/>
              <a:t>Make a scatter plot of CTI vs. Oct-Mar Rainfall in Everett </a:t>
            </a:r>
          </a:p>
          <a:p>
            <a:pPr lvl="1"/>
            <a:r>
              <a:rPr lang="en-US" dirty="0"/>
              <a:t>Calculate the correlation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35938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051812"/>
              </p:ext>
            </p:extLst>
          </p:nvPr>
        </p:nvGraphicFramePr>
        <p:xfrm>
          <a:off x="1156643" y="294845"/>
          <a:ext cx="7801670" cy="2925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80845"/>
              </p:ext>
            </p:extLst>
          </p:nvPr>
        </p:nvGraphicFramePr>
        <p:xfrm>
          <a:off x="1156643" y="3334025"/>
          <a:ext cx="7676934" cy="3141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7130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Time!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1"/>
            <a:ext cx="7091799" cy="27707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Based on your analysis of:</a:t>
            </a:r>
          </a:p>
          <a:p>
            <a:pPr lvl="1"/>
            <a:r>
              <a:rPr lang="en-US" dirty="0"/>
              <a:t>September TAO SST data in the tropical Pacific</a:t>
            </a:r>
          </a:p>
          <a:p>
            <a:pPr lvl="1"/>
            <a:r>
              <a:rPr lang="en-US" dirty="0"/>
              <a:t>Correlation of conditions in the tropical Pacific (CTI) with historic precipitation and snowpack data in the PNW</a:t>
            </a:r>
          </a:p>
          <a:p>
            <a:r>
              <a:rPr lang="en-US" dirty="0"/>
              <a:t>Should you buy a season’s ski pass this year?</a:t>
            </a:r>
          </a:p>
        </p:txBody>
      </p:sp>
    </p:spTree>
    <p:extLst>
      <p:ext uri="{BB962C8B-B14F-4D97-AF65-F5344CB8AC3E}">
        <p14:creationId xmlns:p14="http://schemas.microsoft.com/office/powerpoint/2010/main" val="2131669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Cliff Say?</a:t>
            </a:r>
          </a:p>
        </p:txBody>
      </p:sp>
      <p:pic>
        <p:nvPicPr>
          <p:cNvPr id="5" name="Picture 4" descr="Screen Shot 2014-10-16 at 9.04.0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3"/>
          <a:stretch/>
        </p:blipFill>
        <p:spPr>
          <a:xfrm>
            <a:off x="1213196" y="1531041"/>
            <a:ext cx="7720492" cy="2789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9660" y="5426128"/>
            <a:ext cx="84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Blog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5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377088" cy="21302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Ski season is approaching, and your family must decide by Oct. 31 whether to buy season passes at Stevens Pass, or pay the more expensive daily rate.</a:t>
            </a:r>
          </a:p>
          <a:p>
            <a:r>
              <a:rPr lang="en-US" dirty="0"/>
              <a:t>What information would you need to collect to make your decision? 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5" name="Picture 4" descr="Screen Shot 2014-10-16 at 7.18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19" y="3783206"/>
            <a:ext cx="7676669" cy="256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2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April 5, 2014</a:t>
            </a:r>
          </a:p>
        </p:txBody>
      </p:sp>
      <p:pic>
        <p:nvPicPr>
          <p:cNvPr id="4" name="Picture 3" descr="Screen Shot 2014-10-16 at 7.24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96" y="1417638"/>
            <a:ext cx="7038682" cy="4590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834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Niño &amp; PNW Winters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136" y="1447799"/>
            <a:ext cx="4494740" cy="488011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your opinion, how do El Niño and La Niña events impact temperature and precipitation in the Pacific Northwest?</a:t>
            </a:r>
          </a:p>
          <a:p>
            <a:r>
              <a:rPr lang="en-US" dirty="0"/>
              <a:t>Do you have any personal history related to El Niño or La Niña events?</a:t>
            </a:r>
          </a:p>
          <a:p>
            <a:r>
              <a:rPr lang="en-US" dirty="0"/>
              <a:t>How might this impact your decision to buy a season pass, instead of paying the higher daily rate?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876" y="3891678"/>
            <a:ext cx="3373159" cy="2640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3844FF-BC24-4564-A0F9-5F07B6B820EB}"/>
              </a:ext>
            </a:extLst>
          </p:cNvPr>
          <p:cNvSpPr txBox="1"/>
          <p:nvPr/>
        </p:nvSpPr>
        <p:spPr>
          <a:xfrm>
            <a:off x="6046076" y="1765738"/>
            <a:ext cx="1781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insert your own exciting ski photo.</a:t>
            </a:r>
          </a:p>
        </p:txBody>
      </p:sp>
    </p:spTree>
    <p:extLst>
      <p:ext uri="{BB962C8B-B14F-4D97-AF65-F5344CB8AC3E}">
        <p14:creationId xmlns:p14="http://schemas.microsoft.com/office/powerpoint/2010/main" val="306037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El Niño Winter Pattern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819"/>
          <a:stretch/>
        </p:blipFill>
        <p:spPr>
          <a:xfrm>
            <a:off x="1302025" y="1833216"/>
            <a:ext cx="7532071" cy="4373218"/>
          </a:xfrm>
          <a:prstGeom prst="rect">
            <a:avLst/>
          </a:prstGeom>
          <a:ln w="28575" cmpd="sng"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5703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make our decision, we need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/>
              <a:t>Understand neutral (normal), El Niño and La Niña conditions in the tropical Pacific.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Use tropical Pacific buoy data to make a climate prediction for winter, 2014-2015.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Examine the correlation between precipitation patterns in the Pacific Northwest and El Niño/La Niña events.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9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F8FF6-6ACD-416B-B5F2-B913FE033C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Facilitated small group discussions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3026296-702F-4976-9DCA-CDAFF52BE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063977" cy="2585628"/>
          </a:xfrm>
        </p:spPr>
        <p:txBody>
          <a:bodyPr>
            <a:normAutofit/>
          </a:bodyPr>
          <a:lstStyle/>
          <a:p>
            <a:r>
              <a:rPr lang="en-US" dirty="0"/>
              <a:t>How are atmospheric and oceanic conditions different during neutral (normal), El Niño and La Niña conditions in the tropical Pacific?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91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PMEL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012355" cy="4800600"/>
          </a:xfrm>
        </p:spPr>
        <p:txBody>
          <a:bodyPr/>
          <a:lstStyle/>
          <a:p>
            <a:r>
              <a:rPr lang="en-US" dirty="0"/>
              <a:t>The TAO/TRITON system consists of 70 moored buoys in the tropical Pacific</a:t>
            </a:r>
          </a:p>
          <a:p>
            <a:r>
              <a:rPr lang="en-US" dirty="0"/>
              <a:t>Data is collected and delivered via satellite to shore-based stations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257" y="1447800"/>
            <a:ext cx="3401395" cy="4917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0CD44D-011D-4B59-9B23-B541B7C6CF7D}"/>
              </a:ext>
            </a:extLst>
          </p:cNvPr>
          <p:cNvSpPr txBox="1"/>
          <p:nvPr/>
        </p:nvSpPr>
        <p:spPr>
          <a:xfrm>
            <a:off x="1702676" y="6248400"/>
            <a:ext cx="660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downloaded from </a:t>
            </a:r>
            <a:r>
              <a:rPr lang="en-US" dirty="0">
                <a:hlinkClick r:id="rId3"/>
              </a:rPr>
              <a:t>https://www.pmel.noaa.gov/gtmba/moorings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877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213</TotalTime>
  <Words>992</Words>
  <Application>Microsoft Office PowerPoint</Application>
  <PresentationFormat>On-screen Show (4:3)</PresentationFormat>
  <Paragraphs>118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Gill Sans MT</vt:lpstr>
      <vt:lpstr>Times New Roman</vt:lpstr>
      <vt:lpstr>Verdana</vt:lpstr>
      <vt:lpstr>Wingdings 2</vt:lpstr>
      <vt:lpstr>Solstice</vt:lpstr>
      <vt:lpstr>ENSO:  A Problem-Based Approach</vt:lpstr>
      <vt:lpstr>Brief Bio</vt:lpstr>
      <vt:lpstr>The Problem</vt:lpstr>
      <vt:lpstr>April 5, 2014</vt:lpstr>
      <vt:lpstr>El Niño &amp; PNW Winters</vt:lpstr>
      <vt:lpstr>Typical El Niño Winter Pattern</vt:lpstr>
      <vt:lpstr>To make our decision, we need to…</vt:lpstr>
      <vt:lpstr>Facilitated small group discussions</vt:lpstr>
      <vt:lpstr>PMEL Data</vt:lpstr>
      <vt:lpstr>Working with TAO/Triton Data</vt:lpstr>
      <vt:lpstr>December, 2011: Normal, El Niño or La Niña? Evidence?</vt:lpstr>
      <vt:lpstr>Now try the same analysis: December, 1997</vt:lpstr>
      <vt:lpstr>Make a plot for September, 2014</vt:lpstr>
      <vt:lpstr>Tropical Pacific SSTs</vt:lpstr>
      <vt:lpstr>Cold Tongue Index</vt:lpstr>
      <vt:lpstr>Reading the CTI</vt:lpstr>
      <vt:lpstr>Data Analysis</vt:lpstr>
      <vt:lpstr>Data Analysis</vt:lpstr>
      <vt:lpstr>CTI vs. Indonesia Precipitation</vt:lpstr>
      <vt:lpstr>CTI vs. Precip in Indonesia</vt:lpstr>
      <vt:lpstr>Using Math</vt:lpstr>
      <vt:lpstr>Calculating the Correlation Coefficient</vt:lpstr>
      <vt:lpstr>Interpreting the Correlation Coefficient</vt:lpstr>
      <vt:lpstr>Back to Ski Season!</vt:lpstr>
      <vt:lpstr>PNW Data</vt:lpstr>
      <vt:lpstr>PowerPoint Presentation</vt:lpstr>
      <vt:lpstr>Decision Time!</vt:lpstr>
      <vt:lpstr>What Does Cliff Say?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ENSO: A Problem-Based Approach</dc:title>
  <dc:creator>Nancy Flowers</dc:creator>
  <cp:lastModifiedBy>Miriam</cp:lastModifiedBy>
  <cp:revision>31</cp:revision>
  <dcterms:created xsi:type="dcterms:W3CDTF">2014-10-17T01:19:46Z</dcterms:created>
  <dcterms:modified xsi:type="dcterms:W3CDTF">2020-07-21T16:53:00Z</dcterms:modified>
</cp:coreProperties>
</file>