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58" r:id="rId3"/>
    <p:sldId id="257" r:id="rId4"/>
    <p:sldId id="260" r:id="rId5"/>
    <p:sldId id="261" r:id="rId6"/>
    <p:sldId id="262" r:id="rId7"/>
  </p:sldIdLst>
  <p:sldSz cx="12192000" cy="6858000"/>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17FE83-44AA-144A-80C4-8918F5A8C8DE}" v="42" dt="2024-03-01T22:05:10.2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howGuides="1">
      <p:cViewPr varScale="1">
        <p:scale>
          <a:sx n="121" d="100"/>
          <a:sy n="121" d="100"/>
        </p:scale>
        <p:origin x="744" y="176"/>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A5ABDBE-A468-4BD2-9F42-861AB6A7C9B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8DD20C3-D510-4C1D-AFE9-9608ED1520DB}"/>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24A8D36-75DB-4C16-A3ED-AB2A063F9E17}" type="datetimeFigureOut">
              <a:rPr lang="en-US"/>
              <a:pPr>
                <a:defRPr/>
              </a:pPr>
              <a:t>2/27/24</a:t>
            </a:fld>
            <a:endParaRPr lang="en-US"/>
          </a:p>
        </p:txBody>
      </p:sp>
      <p:sp>
        <p:nvSpPr>
          <p:cNvPr id="4" name="Slide Image Placeholder 3">
            <a:extLst>
              <a:ext uri="{FF2B5EF4-FFF2-40B4-BE49-F238E27FC236}">
                <a16:creationId xmlns:a16="http://schemas.microsoft.com/office/drawing/2014/main" id="{A037CF3F-25F0-45D0-9E35-9452264A9961}"/>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2D29266-5690-46BC-ABB0-6209C179D76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467F2E8-DF26-4BE0-A4C0-D2946655612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76E95956-71F9-4A6C-9C64-3FCBE1C780B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582722B4-B0A3-403E-876E-BB6E5068A67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01CEFB2-E3EE-41DE-9F05-331CAC6C1D7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8B349CC7-678F-4569-8AB3-ED4DAC0A9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B154D8EF-B973-466D-ADA1-58F925287C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B935F5-18FB-CB06-2FBC-FFB5D1E077AE}"/>
            </a:ext>
          </a:extLst>
        </p:cNvPr>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17D34120-9DD3-C5AA-89D7-BF5CD5AD25F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0DB14E9B-D34F-2D09-3433-5B33535C4B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F1BB1351-9258-121B-9743-28731DA7E0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2</a:t>
            </a:fld>
            <a:endParaRPr lang="en-US" altLang="en-US"/>
          </a:p>
        </p:txBody>
      </p:sp>
    </p:spTree>
    <p:extLst>
      <p:ext uri="{BB962C8B-B14F-4D97-AF65-F5344CB8AC3E}">
        <p14:creationId xmlns:p14="http://schemas.microsoft.com/office/powerpoint/2010/main" val="862498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301CEFB2-E3EE-41DE-9F05-331CAC6C1D7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8B349CC7-678F-4569-8AB3-ED4DAC0A9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B154D8EF-B973-466D-ADA1-58F925287C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09FAB7-114A-6FA9-665C-1FB23400465D}"/>
            </a:ext>
          </a:extLst>
        </p:cNvPr>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9426720C-C498-6039-A8D3-2B777068AE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1AB0AD26-9874-B989-E56B-BE31254A2F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E3E2B3AB-4E72-F590-B30F-D7B3C1FB25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4</a:t>
            </a:fld>
            <a:endParaRPr lang="en-US" altLang="en-US"/>
          </a:p>
        </p:txBody>
      </p:sp>
    </p:spTree>
    <p:extLst>
      <p:ext uri="{BB962C8B-B14F-4D97-AF65-F5344CB8AC3E}">
        <p14:creationId xmlns:p14="http://schemas.microsoft.com/office/powerpoint/2010/main" val="4207926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40AC6-682B-ED15-7EB1-BF8F079A48EC}"/>
            </a:ext>
          </a:extLst>
        </p:cNvPr>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E4EB0EFB-714A-493B-EDC2-3C8453A8DF9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DAAE3DE8-CF11-1C8B-3870-21D63C1393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5AAEDFA1-9836-AE8C-58EC-A53D2FD79E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5</a:t>
            </a:fld>
            <a:endParaRPr lang="en-US" altLang="en-US"/>
          </a:p>
        </p:txBody>
      </p:sp>
    </p:spTree>
    <p:extLst>
      <p:ext uri="{BB962C8B-B14F-4D97-AF65-F5344CB8AC3E}">
        <p14:creationId xmlns:p14="http://schemas.microsoft.com/office/powerpoint/2010/main" val="2058018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80DC6-E9A7-2D57-478E-D99C8C89F17F}"/>
            </a:ext>
          </a:extLst>
        </p:cNvPr>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6B06DC16-3FDF-2361-0924-F2144B26D86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FB97E7DD-DA7B-4E30-5FFE-31855E0C72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4100" name="Slide Number Placeholder 3">
            <a:extLst>
              <a:ext uri="{FF2B5EF4-FFF2-40B4-BE49-F238E27FC236}">
                <a16:creationId xmlns:a16="http://schemas.microsoft.com/office/drawing/2014/main" id="{F2023868-3871-F705-365B-4F899B29D8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8200EFC-F76D-41C2-975A-CD47FAEADAEB}" type="slidenum">
              <a:rPr lang="en-US" altLang="en-US"/>
              <a:pPr/>
              <a:t>6</a:t>
            </a:fld>
            <a:endParaRPr lang="en-US" altLang="en-US"/>
          </a:p>
        </p:txBody>
      </p:sp>
    </p:spTree>
    <p:extLst>
      <p:ext uri="{BB962C8B-B14F-4D97-AF65-F5344CB8AC3E}">
        <p14:creationId xmlns:p14="http://schemas.microsoft.com/office/powerpoint/2010/main" val="1055780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BB0E2D0-2A2C-4A43-BF23-D7CD569DA96D}"/>
              </a:ext>
            </a:extLst>
          </p:cNvPr>
          <p:cNvSpPr>
            <a:spLocks noGrp="1"/>
          </p:cNvSpPr>
          <p:nvPr>
            <p:ph type="dt" sz="half" idx="10"/>
          </p:nvPr>
        </p:nvSpPr>
        <p:spPr/>
        <p:txBody>
          <a:bodyPr/>
          <a:lstStyle>
            <a:lvl1pPr>
              <a:defRPr/>
            </a:lvl1pPr>
          </a:lstStyle>
          <a:p>
            <a:pPr>
              <a:defRPr/>
            </a:pPr>
            <a:fld id="{29E68DE2-A9A4-4BBC-BB58-B36618395E27}" type="datetimeFigureOut">
              <a:rPr lang="en-US"/>
              <a:pPr>
                <a:defRPr/>
              </a:pPr>
              <a:t>2/27/24</a:t>
            </a:fld>
            <a:endParaRPr lang="en-US"/>
          </a:p>
        </p:txBody>
      </p:sp>
      <p:sp>
        <p:nvSpPr>
          <p:cNvPr id="5" name="Footer Placeholder 4">
            <a:extLst>
              <a:ext uri="{FF2B5EF4-FFF2-40B4-BE49-F238E27FC236}">
                <a16:creationId xmlns:a16="http://schemas.microsoft.com/office/drawing/2014/main" id="{CE4A8B00-0670-4E4E-B1F3-6BF812C1984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C07FEB-AA6E-4AD8-A5C7-80CE91EF09FA}"/>
              </a:ext>
            </a:extLst>
          </p:cNvPr>
          <p:cNvSpPr>
            <a:spLocks noGrp="1"/>
          </p:cNvSpPr>
          <p:nvPr>
            <p:ph type="sldNum" sz="quarter" idx="12"/>
          </p:nvPr>
        </p:nvSpPr>
        <p:spPr/>
        <p:txBody>
          <a:bodyPr/>
          <a:lstStyle>
            <a:lvl1pPr>
              <a:defRPr/>
            </a:lvl1pPr>
          </a:lstStyle>
          <a:p>
            <a:fld id="{A130A4C5-33AA-4241-8198-27D6475C18D8}" type="slidenum">
              <a:rPr lang="en-US" altLang="en-US"/>
              <a:pPr/>
              <a:t>‹#›</a:t>
            </a:fld>
            <a:endParaRPr lang="en-US" altLang="en-US"/>
          </a:p>
        </p:txBody>
      </p:sp>
    </p:spTree>
    <p:extLst>
      <p:ext uri="{BB962C8B-B14F-4D97-AF65-F5344CB8AC3E}">
        <p14:creationId xmlns:p14="http://schemas.microsoft.com/office/powerpoint/2010/main" val="408364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AB5C72-867B-4B88-B7E9-A11918431CF2}"/>
              </a:ext>
            </a:extLst>
          </p:cNvPr>
          <p:cNvSpPr>
            <a:spLocks noGrp="1"/>
          </p:cNvSpPr>
          <p:nvPr>
            <p:ph type="dt" sz="half" idx="10"/>
          </p:nvPr>
        </p:nvSpPr>
        <p:spPr/>
        <p:txBody>
          <a:bodyPr/>
          <a:lstStyle>
            <a:lvl1pPr>
              <a:defRPr/>
            </a:lvl1pPr>
          </a:lstStyle>
          <a:p>
            <a:pPr>
              <a:defRPr/>
            </a:pPr>
            <a:fld id="{E10C32C7-38B1-454A-A54D-8BEEDAF18DBD}" type="datetimeFigureOut">
              <a:rPr lang="en-US"/>
              <a:pPr>
                <a:defRPr/>
              </a:pPr>
              <a:t>2/27/24</a:t>
            </a:fld>
            <a:endParaRPr lang="en-US"/>
          </a:p>
        </p:txBody>
      </p:sp>
      <p:sp>
        <p:nvSpPr>
          <p:cNvPr id="5" name="Footer Placeholder 4">
            <a:extLst>
              <a:ext uri="{FF2B5EF4-FFF2-40B4-BE49-F238E27FC236}">
                <a16:creationId xmlns:a16="http://schemas.microsoft.com/office/drawing/2014/main" id="{E98FF080-7A93-42AC-B6B5-3AA0E4638B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3EF1B0-546D-4D2A-A636-D2A48C17FDA5}"/>
              </a:ext>
            </a:extLst>
          </p:cNvPr>
          <p:cNvSpPr>
            <a:spLocks noGrp="1"/>
          </p:cNvSpPr>
          <p:nvPr>
            <p:ph type="sldNum" sz="quarter" idx="12"/>
          </p:nvPr>
        </p:nvSpPr>
        <p:spPr/>
        <p:txBody>
          <a:bodyPr/>
          <a:lstStyle>
            <a:lvl1pPr>
              <a:defRPr/>
            </a:lvl1pPr>
          </a:lstStyle>
          <a:p>
            <a:fld id="{66F1ADC8-58D5-4C63-828F-312E91D19109}" type="slidenum">
              <a:rPr lang="en-US" altLang="en-US"/>
              <a:pPr/>
              <a:t>‹#›</a:t>
            </a:fld>
            <a:endParaRPr lang="en-US" altLang="en-US"/>
          </a:p>
        </p:txBody>
      </p:sp>
    </p:spTree>
    <p:extLst>
      <p:ext uri="{BB962C8B-B14F-4D97-AF65-F5344CB8AC3E}">
        <p14:creationId xmlns:p14="http://schemas.microsoft.com/office/powerpoint/2010/main" val="1895539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DE9ABE-C634-41B9-BC96-F5EFFB037529}"/>
              </a:ext>
            </a:extLst>
          </p:cNvPr>
          <p:cNvSpPr>
            <a:spLocks noGrp="1"/>
          </p:cNvSpPr>
          <p:nvPr>
            <p:ph type="dt" sz="half" idx="10"/>
          </p:nvPr>
        </p:nvSpPr>
        <p:spPr/>
        <p:txBody>
          <a:bodyPr/>
          <a:lstStyle>
            <a:lvl1pPr>
              <a:defRPr/>
            </a:lvl1pPr>
          </a:lstStyle>
          <a:p>
            <a:pPr>
              <a:defRPr/>
            </a:pPr>
            <a:fld id="{AEAFE3BE-A734-442A-89C6-95A1FBD518EA}" type="datetimeFigureOut">
              <a:rPr lang="en-US"/>
              <a:pPr>
                <a:defRPr/>
              </a:pPr>
              <a:t>2/27/24</a:t>
            </a:fld>
            <a:endParaRPr lang="en-US"/>
          </a:p>
        </p:txBody>
      </p:sp>
      <p:sp>
        <p:nvSpPr>
          <p:cNvPr id="5" name="Footer Placeholder 4">
            <a:extLst>
              <a:ext uri="{FF2B5EF4-FFF2-40B4-BE49-F238E27FC236}">
                <a16:creationId xmlns:a16="http://schemas.microsoft.com/office/drawing/2014/main" id="{E58F2FE7-3D37-40CF-8159-382416DFE99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412DEA0-9445-436C-8D03-890F30DFC595}"/>
              </a:ext>
            </a:extLst>
          </p:cNvPr>
          <p:cNvSpPr>
            <a:spLocks noGrp="1"/>
          </p:cNvSpPr>
          <p:nvPr>
            <p:ph type="sldNum" sz="quarter" idx="12"/>
          </p:nvPr>
        </p:nvSpPr>
        <p:spPr/>
        <p:txBody>
          <a:bodyPr/>
          <a:lstStyle>
            <a:lvl1pPr>
              <a:defRPr/>
            </a:lvl1pPr>
          </a:lstStyle>
          <a:p>
            <a:fld id="{3249C64E-C0D0-45E1-B091-4E6071CF161C}" type="slidenum">
              <a:rPr lang="en-US" altLang="en-US"/>
              <a:pPr/>
              <a:t>‹#›</a:t>
            </a:fld>
            <a:endParaRPr lang="en-US" altLang="en-US"/>
          </a:p>
        </p:txBody>
      </p:sp>
    </p:spTree>
    <p:extLst>
      <p:ext uri="{BB962C8B-B14F-4D97-AF65-F5344CB8AC3E}">
        <p14:creationId xmlns:p14="http://schemas.microsoft.com/office/powerpoint/2010/main" val="407889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61F19-205C-4182-A879-70BA51F24836}"/>
              </a:ext>
            </a:extLst>
          </p:cNvPr>
          <p:cNvSpPr>
            <a:spLocks noGrp="1"/>
          </p:cNvSpPr>
          <p:nvPr>
            <p:ph type="dt" sz="half" idx="10"/>
          </p:nvPr>
        </p:nvSpPr>
        <p:spPr/>
        <p:txBody>
          <a:bodyPr/>
          <a:lstStyle>
            <a:lvl1pPr>
              <a:defRPr/>
            </a:lvl1pPr>
          </a:lstStyle>
          <a:p>
            <a:pPr>
              <a:defRPr/>
            </a:pPr>
            <a:fld id="{7EAB09E0-C474-4E61-999A-837528CBC9B2}" type="datetimeFigureOut">
              <a:rPr lang="en-US"/>
              <a:pPr>
                <a:defRPr/>
              </a:pPr>
              <a:t>2/27/24</a:t>
            </a:fld>
            <a:endParaRPr lang="en-US"/>
          </a:p>
        </p:txBody>
      </p:sp>
      <p:sp>
        <p:nvSpPr>
          <p:cNvPr id="5" name="Footer Placeholder 4">
            <a:extLst>
              <a:ext uri="{FF2B5EF4-FFF2-40B4-BE49-F238E27FC236}">
                <a16:creationId xmlns:a16="http://schemas.microsoft.com/office/drawing/2014/main" id="{CF28E9BD-1786-46CE-A8F7-691CDC9E814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E1724D3-947C-457D-BC4B-3B6A5BE3341F}"/>
              </a:ext>
            </a:extLst>
          </p:cNvPr>
          <p:cNvSpPr>
            <a:spLocks noGrp="1"/>
          </p:cNvSpPr>
          <p:nvPr>
            <p:ph type="sldNum" sz="quarter" idx="12"/>
          </p:nvPr>
        </p:nvSpPr>
        <p:spPr/>
        <p:txBody>
          <a:bodyPr/>
          <a:lstStyle>
            <a:lvl1pPr>
              <a:defRPr/>
            </a:lvl1pPr>
          </a:lstStyle>
          <a:p>
            <a:fld id="{8D6399CF-AF4F-47E3-9B88-01D963418AC2}" type="slidenum">
              <a:rPr lang="en-US" altLang="en-US"/>
              <a:pPr/>
              <a:t>‹#›</a:t>
            </a:fld>
            <a:endParaRPr lang="en-US" altLang="en-US"/>
          </a:p>
        </p:txBody>
      </p:sp>
    </p:spTree>
    <p:extLst>
      <p:ext uri="{BB962C8B-B14F-4D97-AF65-F5344CB8AC3E}">
        <p14:creationId xmlns:p14="http://schemas.microsoft.com/office/powerpoint/2010/main" val="3678207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E910FF-64E2-495F-986C-D24F946E6385}"/>
              </a:ext>
            </a:extLst>
          </p:cNvPr>
          <p:cNvSpPr>
            <a:spLocks noGrp="1"/>
          </p:cNvSpPr>
          <p:nvPr>
            <p:ph type="dt" sz="half" idx="10"/>
          </p:nvPr>
        </p:nvSpPr>
        <p:spPr/>
        <p:txBody>
          <a:bodyPr/>
          <a:lstStyle>
            <a:lvl1pPr>
              <a:defRPr/>
            </a:lvl1pPr>
          </a:lstStyle>
          <a:p>
            <a:pPr>
              <a:defRPr/>
            </a:pPr>
            <a:fld id="{A16CB2ED-24A3-43AD-9528-4A832CBF96CB}" type="datetimeFigureOut">
              <a:rPr lang="en-US"/>
              <a:pPr>
                <a:defRPr/>
              </a:pPr>
              <a:t>2/27/24</a:t>
            </a:fld>
            <a:endParaRPr lang="en-US"/>
          </a:p>
        </p:txBody>
      </p:sp>
      <p:sp>
        <p:nvSpPr>
          <p:cNvPr id="5" name="Footer Placeholder 4">
            <a:extLst>
              <a:ext uri="{FF2B5EF4-FFF2-40B4-BE49-F238E27FC236}">
                <a16:creationId xmlns:a16="http://schemas.microsoft.com/office/drawing/2014/main" id="{724A8855-DD89-4E44-B9E3-881C5767037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CAA17AF-0520-4667-9B90-7917982AD25B}"/>
              </a:ext>
            </a:extLst>
          </p:cNvPr>
          <p:cNvSpPr>
            <a:spLocks noGrp="1"/>
          </p:cNvSpPr>
          <p:nvPr>
            <p:ph type="sldNum" sz="quarter" idx="12"/>
          </p:nvPr>
        </p:nvSpPr>
        <p:spPr/>
        <p:txBody>
          <a:bodyPr/>
          <a:lstStyle>
            <a:lvl1pPr>
              <a:defRPr/>
            </a:lvl1pPr>
          </a:lstStyle>
          <a:p>
            <a:fld id="{4168F50B-FB12-4864-9B0F-DB6F17017E22}" type="slidenum">
              <a:rPr lang="en-US" altLang="en-US"/>
              <a:pPr/>
              <a:t>‹#›</a:t>
            </a:fld>
            <a:endParaRPr lang="en-US" altLang="en-US"/>
          </a:p>
        </p:txBody>
      </p:sp>
    </p:spTree>
    <p:extLst>
      <p:ext uri="{BB962C8B-B14F-4D97-AF65-F5344CB8AC3E}">
        <p14:creationId xmlns:p14="http://schemas.microsoft.com/office/powerpoint/2010/main" val="368768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2C4A953-6335-4F36-8B31-749922DD9023}"/>
              </a:ext>
            </a:extLst>
          </p:cNvPr>
          <p:cNvSpPr>
            <a:spLocks noGrp="1"/>
          </p:cNvSpPr>
          <p:nvPr>
            <p:ph type="dt" sz="half" idx="10"/>
          </p:nvPr>
        </p:nvSpPr>
        <p:spPr/>
        <p:txBody>
          <a:bodyPr/>
          <a:lstStyle>
            <a:lvl1pPr>
              <a:defRPr/>
            </a:lvl1pPr>
          </a:lstStyle>
          <a:p>
            <a:pPr>
              <a:defRPr/>
            </a:pPr>
            <a:fld id="{624893BA-7B6F-4CE9-8960-C5772EDA727D}" type="datetimeFigureOut">
              <a:rPr lang="en-US"/>
              <a:pPr>
                <a:defRPr/>
              </a:pPr>
              <a:t>2/27/24</a:t>
            </a:fld>
            <a:endParaRPr lang="en-US"/>
          </a:p>
        </p:txBody>
      </p:sp>
      <p:sp>
        <p:nvSpPr>
          <p:cNvPr id="6" name="Footer Placeholder 4">
            <a:extLst>
              <a:ext uri="{FF2B5EF4-FFF2-40B4-BE49-F238E27FC236}">
                <a16:creationId xmlns:a16="http://schemas.microsoft.com/office/drawing/2014/main" id="{FBFB0677-5F6D-4585-AB5B-F43FB8A0D7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9E866E-11F8-42AB-8D15-4E202AF40788}"/>
              </a:ext>
            </a:extLst>
          </p:cNvPr>
          <p:cNvSpPr>
            <a:spLocks noGrp="1"/>
          </p:cNvSpPr>
          <p:nvPr>
            <p:ph type="sldNum" sz="quarter" idx="12"/>
          </p:nvPr>
        </p:nvSpPr>
        <p:spPr/>
        <p:txBody>
          <a:bodyPr/>
          <a:lstStyle>
            <a:lvl1pPr>
              <a:defRPr/>
            </a:lvl1pPr>
          </a:lstStyle>
          <a:p>
            <a:fld id="{7BBBFF63-CA6D-42FE-9A4A-A4E3F9C58BDD}" type="slidenum">
              <a:rPr lang="en-US" altLang="en-US"/>
              <a:pPr/>
              <a:t>‹#›</a:t>
            </a:fld>
            <a:endParaRPr lang="en-US" altLang="en-US"/>
          </a:p>
        </p:txBody>
      </p:sp>
    </p:spTree>
    <p:extLst>
      <p:ext uri="{BB962C8B-B14F-4D97-AF65-F5344CB8AC3E}">
        <p14:creationId xmlns:p14="http://schemas.microsoft.com/office/powerpoint/2010/main" val="304925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BE38D75-1A9E-4208-8910-0F0C33515BE6}"/>
              </a:ext>
            </a:extLst>
          </p:cNvPr>
          <p:cNvSpPr>
            <a:spLocks noGrp="1"/>
          </p:cNvSpPr>
          <p:nvPr>
            <p:ph type="dt" sz="half" idx="10"/>
          </p:nvPr>
        </p:nvSpPr>
        <p:spPr/>
        <p:txBody>
          <a:bodyPr/>
          <a:lstStyle>
            <a:lvl1pPr>
              <a:defRPr/>
            </a:lvl1pPr>
          </a:lstStyle>
          <a:p>
            <a:pPr>
              <a:defRPr/>
            </a:pPr>
            <a:fld id="{F3B8BCB6-E2B6-44B0-8A58-0428E450B990}" type="datetimeFigureOut">
              <a:rPr lang="en-US"/>
              <a:pPr>
                <a:defRPr/>
              </a:pPr>
              <a:t>2/27/24</a:t>
            </a:fld>
            <a:endParaRPr lang="en-US"/>
          </a:p>
        </p:txBody>
      </p:sp>
      <p:sp>
        <p:nvSpPr>
          <p:cNvPr id="8" name="Footer Placeholder 4">
            <a:extLst>
              <a:ext uri="{FF2B5EF4-FFF2-40B4-BE49-F238E27FC236}">
                <a16:creationId xmlns:a16="http://schemas.microsoft.com/office/drawing/2014/main" id="{41CB4068-53F7-4843-8F35-E0C397B6622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21E1929-3F69-472C-8AB3-2E81E2B4E0A4}"/>
              </a:ext>
            </a:extLst>
          </p:cNvPr>
          <p:cNvSpPr>
            <a:spLocks noGrp="1"/>
          </p:cNvSpPr>
          <p:nvPr>
            <p:ph type="sldNum" sz="quarter" idx="12"/>
          </p:nvPr>
        </p:nvSpPr>
        <p:spPr/>
        <p:txBody>
          <a:bodyPr/>
          <a:lstStyle>
            <a:lvl1pPr>
              <a:defRPr/>
            </a:lvl1pPr>
          </a:lstStyle>
          <a:p>
            <a:fld id="{66B98230-5DC8-475B-BFB9-D4D996A4FFAE}" type="slidenum">
              <a:rPr lang="en-US" altLang="en-US"/>
              <a:pPr/>
              <a:t>‹#›</a:t>
            </a:fld>
            <a:endParaRPr lang="en-US" altLang="en-US"/>
          </a:p>
        </p:txBody>
      </p:sp>
    </p:spTree>
    <p:extLst>
      <p:ext uri="{BB962C8B-B14F-4D97-AF65-F5344CB8AC3E}">
        <p14:creationId xmlns:p14="http://schemas.microsoft.com/office/powerpoint/2010/main" val="49913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00C2E92-E470-43A6-B867-DA4F8A57461E}"/>
              </a:ext>
            </a:extLst>
          </p:cNvPr>
          <p:cNvSpPr>
            <a:spLocks noGrp="1"/>
          </p:cNvSpPr>
          <p:nvPr>
            <p:ph type="dt" sz="half" idx="10"/>
          </p:nvPr>
        </p:nvSpPr>
        <p:spPr/>
        <p:txBody>
          <a:bodyPr/>
          <a:lstStyle>
            <a:lvl1pPr>
              <a:defRPr/>
            </a:lvl1pPr>
          </a:lstStyle>
          <a:p>
            <a:pPr>
              <a:defRPr/>
            </a:pPr>
            <a:fld id="{7653F423-8511-4F06-A210-811C95238FEA}" type="datetimeFigureOut">
              <a:rPr lang="en-US"/>
              <a:pPr>
                <a:defRPr/>
              </a:pPr>
              <a:t>2/27/24</a:t>
            </a:fld>
            <a:endParaRPr lang="en-US"/>
          </a:p>
        </p:txBody>
      </p:sp>
      <p:sp>
        <p:nvSpPr>
          <p:cNvPr id="4" name="Footer Placeholder 4">
            <a:extLst>
              <a:ext uri="{FF2B5EF4-FFF2-40B4-BE49-F238E27FC236}">
                <a16:creationId xmlns:a16="http://schemas.microsoft.com/office/drawing/2014/main" id="{E9AC3403-F167-43A1-AD7A-D626D28AD2E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63C3DE4-6B8E-4B77-B096-4D0E2F838D03}"/>
              </a:ext>
            </a:extLst>
          </p:cNvPr>
          <p:cNvSpPr>
            <a:spLocks noGrp="1"/>
          </p:cNvSpPr>
          <p:nvPr>
            <p:ph type="sldNum" sz="quarter" idx="12"/>
          </p:nvPr>
        </p:nvSpPr>
        <p:spPr/>
        <p:txBody>
          <a:bodyPr/>
          <a:lstStyle>
            <a:lvl1pPr>
              <a:defRPr/>
            </a:lvl1pPr>
          </a:lstStyle>
          <a:p>
            <a:fld id="{3F9D9A40-D18F-4747-AD75-66A3F6EA5A2B}" type="slidenum">
              <a:rPr lang="en-US" altLang="en-US"/>
              <a:pPr/>
              <a:t>‹#›</a:t>
            </a:fld>
            <a:endParaRPr lang="en-US" altLang="en-US"/>
          </a:p>
        </p:txBody>
      </p:sp>
    </p:spTree>
    <p:extLst>
      <p:ext uri="{BB962C8B-B14F-4D97-AF65-F5344CB8AC3E}">
        <p14:creationId xmlns:p14="http://schemas.microsoft.com/office/powerpoint/2010/main" val="45955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A82CF69-71A3-4255-8BDF-89BD7BD16925}"/>
              </a:ext>
            </a:extLst>
          </p:cNvPr>
          <p:cNvSpPr>
            <a:spLocks noGrp="1"/>
          </p:cNvSpPr>
          <p:nvPr>
            <p:ph type="dt" sz="half" idx="10"/>
          </p:nvPr>
        </p:nvSpPr>
        <p:spPr/>
        <p:txBody>
          <a:bodyPr/>
          <a:lstStyle>
            <a:lvl1pPr>
              <a:defRPr/>
            </a:lvl1pPr>
          </a:lstStyle>
          <a:p>
            <a:pPr>
              <a:defRPr/>
            </a:pPr>
            <a:fld id="{7662E371-9B50-4E16-B1E5-6F61612B5413}" type="datetimeFigureOut">
              <a:rPr lang="en-US"/>
              <a:pPr>
                <a:defRPr/>
              </a:pPr>
              <a:t>2/27/24</a:t>
            </a:fld>
            <a:endParaRPr lang="en-US"/>
          </a:p>
        </p:txBody>
      </p:sp>
      <p:sp>
        <p:nvSpPr>
          <p:cNvPr id="3" name="Footer Placeholder 4">
            <a:extLst>
              <a:ext uri="{FF2B5EF4-FFF2-40B4-BE49-F238E27FC236}">
                <a16:creationId xmlns:a16="http://schemas.microsoft.com/office/drawing/2014/main" id="{49B0995C-2734-4DC3-B505-83B271BB5F8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642139E-4BCF-4D35-AA88-4FF505059F94}"/>
              </a:ext>
            </a:extLst>
          </p:cNvPr>
          <p:cNvSpPr>
            <a:spLocks noGrp="1"/>
          </p:cNvSpPr>
          <p:nvPr>
            <p:ph type="sldNum" sz="quarter" idx="12"/>
          </p:nvPr>
        </p:nvSpPr>
        <p:spPr/>
        <p:txBody>
          <a:bodyPr/>
          <a:lstStyle>
            <a:lvl1pPr>
              <a:defRPr/>
            </a:lvl1pPr>
          </a:lstStyle>
          <a:p>
            <a:fld id="{263EE1F7-1FB6-458E-8BD3-1FB0BEF3EC8C}" type="slidenum">
              <a:rPr lang="en-US" altLang="en-US"/>
              <a:pPr/>
              <a:t>‹#›</a:t>
            </a:fld>
            <a:endParaRPr lang="en-US" altLang="en-US"/>
          </a:p>
        </p:txBody>
      </p:sp>
    </p:spTree>
    <p:extLst>
      <p:ext uri="{BB962C8B-B14F-4D97-AF65-F5344CB8AC3E}">
        <p14:creationId xmlns:p14="http://schemas.microsoft.com/office/powerpoint/2010/main" val="3936474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DF37951-91F3-407D-8255-AEF1DCA10FE2}"/>
              </a:ext>
            </a:extLst>
          </p:cNvPr>
          <p:cNvSpPr>
            <a:spLocks noGrp="1"/>
          </p:cNvSpPr>
          <p:nvPr>
            <p:ph type="dt" sz="half" idx="10"/>
          </p:nvPr>
        </p:nvSpPr>
        <p:spPr/>
        <p:txBody>
          <a:bodyPr/>
          <a:lstStyle>
            <a:lvl1pPr>
              <a:defRPr/>
            </a:lvl1pPr>
          </a:lstStyle>
          <a:p>
            <a:pPr>
              <a:defRPr/>
            </a:pPr>
            <a:fld id="{D9DC78B3-0263-40FC-A494-EE449537DB48}" type="datetimeFigureOut">
              <a:rPr lang="en-US"/>
              <a:pPr>
                <a:defRPr/>
              </a:pPr>
              <a:t>2/27/24</a:t>
            </a:fld>
            <a:endParaRPr lang="en-US"/>
          </a:p>
        </p:txBody>
      </p:sp>
      <p:sp>
        <p:nvSpPr>
          <p:cNvPr id="6" name="Footer Placeholder 4">
            <a:extLst>
              <a:ext uri="{FF2B5EF4-FFF2-40B4-BE49-F238E27FC236}">
                <a16:creationId xmlns:a16="http://schemas.microsoft.com/office/drawing/2014/main" id="{4CAE1405-D207-44A9-966C-3006DDC41F0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47D9CD8-2231-450F-A72B-1E5783240889}"/>
              </a:ext>
            </a:extLst>
          </p:cNvPr>
          <p:cNvSpPr>
            <a:spLocks noGrp="1"/>
          </p:cNvSpPr>
          <p:nvPr>
            <p:ph type="sldNum" sz="quarter" idx="12"/>
          </p:nvPr>
        </p:nvSpPr>
        <p:spPr/>
        <p:txBody>
          <a:bodyPr/>
          <a:lstStyle>
            <a:lvl1pPr>
              <a:defRPr/>
            </a:lvl1pPr>
          </a:lstStyle>
          <a:p>
            <a:fld id="{F6E0C2CB-495F-47CD-B535-9F2CF7279DC6}" type="slidenum">
              <a:rPr lang="en-US" altLang="en-US"/>
              <a:pPr/>
              <a:t>‹#›</a:t>
            </a:fld>
            <a:endParaRPr lang="en-US" altLang="en-US"/>
          </a:p>
        </p:txBody>
      </p:sp>
    </p:spTree>
    <p:extLst>
      <p:ext uri="{BB962C8B-B14F-4D97-AF65-F5344CB8AC3E}">
        <p14:creationId xmlns:p14="http://schemas.microsoft.com/office/powerpoint/2010/main" val="4082694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3895185-D449-49AA-B7A5-C728D3F68F88}"/>
              </a:ext>
            </a:extLst>
          </p:cNvPr>
          <p:cNvSpPr>
            <a:spLocks noGrp="1"/>
          </p:cNvSpPr>
          <p:nvPr>
            <p:ph type="dt" sz="half" idx="10"/>
          </p:nvPr>
        </p:nvSpPr>
        <p:spPr/>
        <p:txBody>
          <a:bodyPr/>
          <a:lstStyle>
            <a:lvl1pPr>
              <a:defRPr/>
            </a:lvl1pPr>
          </a:lstStyle>
          <a:p>
            <a:pPr>
              <a:defRPr/>
            </a:pPr>
            <a:fld id="{0002E970-D3AF-4049-921F-821528A9649A}" type="datetimeFigureOut">
              <a:rPr lang="en-US"/>
              <a:pPr>
                <a:defRPr/>
              </a:pPr>
              <a:t>2/27/24</a:t>
            </a:fld>
            <a:endParaRPr lang="en-US"/>
          </a:p>
        </p:txBody>
      </p:sp>
      <p:sp>
        <p:nvSpPr>
          <p:cNvPr id="6" name="Footer Placeholder 4">
            <a:extLst>
              <a:ext uri="{FF2B5EF4-FFF2-40B4-BE49-F238E27FC236}">
                <a16:creationId xmlns:a16="http://schemas.microsoft.com/office/drawing/2014/main" id="{46666769-7D8B-41ED-B9B8-4A36D2C9C3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AC769A9-DB71-490A-A9F6-65182BF70FBD}"/>
              </a:ext>
            </a:extLst>
          </p:cNvPr>
          <p:cNvSpPr>
            <a:spLocks noGrp="1"/>
          </p:cNvSpPr>
          <p:nvPr>
            <p:ph type="sldNum" sz="quarter" idx="12"/>
          </p:nvPr>
        </p:nvSpPr>
        <p:spPr/>
        <p:txBody>
          <a:bodyPr/>
          <a:lstStyle>
            <a:lvl1pPr>
              <a:defRPr/>
            </a:lvl1pPr>
          </a:lstStyle>
          <a:p>
            <a:fld id="{2C11B629-E060-4F0D-B35F-94CDAD1786D5}" type="slidenum">
              <a:rPr lang="en-US" altLang="en-US"/>
              <a:pPr/>
              <a:t>‹#›</a:t>
            </a:fld>
            <a:endParaRPr lang="en-US" altLang="en-US"/>
          </a:p>
        </p:txBody>
      </p:sp>
    </p:spTree>
    <p:extLst>
      <p:ext uri="{BB962C8B-B14F-4D97-AF65-F5344CB8AC3E}">
        <p14:creationId xmlns:p14="http://schemas.microsoft.com/office/powerpoint/2010/main" val="1583006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6C9059-42BA-4642-81F0-FBF294A32C1A}"/>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D5ED937-5BEA-48E5-A18C-6CE00875C8DF}"/>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E584E63-7DD7-4F2F-976D-5320F35F82A2}"/>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2D17FD36-BC5F-40AB-89EF-E4FEFBBA3A05}" type="datetimeFigureOut">
              <a:rPr lang="en-US"/>
              <a:pPr>
                <a:defRPr/>
              </a:pPr>
              <a:t>2/27/24</a:t>
            </a:fld>
            <a:endParaRPr lang="en-US"/>
          </a:p>
        </p:txBody>
      </p:sp>
      <p:sp>
        <p:nvSpPr>
          <p:cNvPr id="5" name="Footer Placeholder 4">
            <a:extLst>
              <a:ext uri="{FF2B5EF4-FFF2-40B4-BE49-F238E27FC236}">
                <a16:creationId xmlns:a16="http://schemas.microsoft.com/office/drawing/2014/main" id="{9BDC3B9F-EBD9-4AAF-916A-FDED43F55C9C}"/>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D12E0CD9-8FA1-43EA-9D64-460AE98C0DFD}"/>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B0725EE8-2169-416D-AFC3-BDA54533431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hyperlink" Target="https://www.contemplativeoutreach.org/centering-prayer-method/"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7EA5CE-0A68-426E-93D6-51162E6F3F4F}"/>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61B1DBFA-D118-4C50-89D4-43603DF125C8}"/>
              </a:ext>
            </a:extLst>
          </p:cNvPr>
          <p:cNvSpPr>
            <a:spLocks noChangeArrowheads="1"/>
          </p:cNvSpPr>
          <p:nvPr/>
        </p:nvSpPr>
        <p:spPr bwMode="auto">
          <a:xfrm>
            <a:off x="363546" y="304801"/>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r>
              <a:rPr lang="en-US" altLang="en-US" sz="2000" dirty="0">
                <a:solidFill>
                  <a:srgbClr val="000000"/>
                </a:solidFill>
              </a:rPr>
              <a:t>Citation as a Practice</a:t>
            </a:r>
          </a:p>
        </p:txBody>
      </p:sp>
      <p:sp>
        <p:nvSpPr>
          <p:cNvPr id="2051" name="Text Box 9">
            <a:extLst>
              <a:ext uri="{FF2B5EF4-FFF2-40B4-BE49-F238E27FC236}">
                <a16:creationId xmlns:a16="http://schemas.microsoft.com/office/drawing/2014/main" id="{40D8E08C-0030-4929-A021-6C908F6DDB1E}"/>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6F0AE4A1-74BF-4597-AC5D-D8D558C9A126}"/>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Introduction</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E9AC4EE4-60A7-45AB-BAAE-85A035AFAC27}"/>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33CE343D-91D9-4444-83BD-A4C71A7D186E}"/>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EACD63C9-284B-4E70-A37C-71C483654870}"/>
              </a:ext>
            </a:extLst>
          </p:cNvPr>
          <p:cNvSpPr>
            <a:spLocks noChangeArrowheads="1"/>
          </p:cNvSpPr>
          <p:nvPr/>
        </p:nvSpPr>
        <p:spPr bwMode="auto">
          <a:xfrm>
            <a:off x="373058" y="5657021"/>
            <a:ext cx="11353769" cy="947103"/>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C48B3D25-FCE3-4A7A-A92D-A1C31C54B246}"/>
              </a:ext>
            </a:extLst>
          </p:cNvPr>
          <p:cNvSpPr txBox="1">
            <a:spLocks noChangeArrowheads="1"/>
          </p:cNvSpPr>
          <p:nvPr/>
        </p:nvSpPr>
        <p:spPr bwMode="auto">
          <a:xfrm>
            <a:off x="373058" y="5690262"/>
            <a:ext cx="11335516" cy="91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Lesson advances upon click.</a:t>
            </a:r>
          </a:p>
          <a:p>
            <a:pPr eaLnBrk="0" hangingPunct="0"/>
            <a:endParaRPr lang="en-US" altLang="en-US" sz="1200" b="1" dirty="0">
              <a:solidFill>
                <a:srgbClr val="000000"/>
              </a:solidFill>
              <a:latin typeface="Times"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b="1" dirty="0">
                <a:solidFill>
                  <a:srgbClr val="000000"/>
                </a:solidFill>
                <a:latin typeface="Times" panose="02020603050405020304" pitchFamily="18" charset="0"/>
              </a:rPr>
              <a:t>NOTES:  </a:t>
            </a:r>
            <a:r>
              <a:rPr kumimoji="0" lang="en-US" altLang="en-US" sz="1400" b="0" i="0" u="none" strike="noStrike" kern="1200" cap="none" spc="0" normalizeH="0" baseline="0" noProof="0" dirty="0">
                <a:ln>
                  <a:noFill/>
                </a:ln>
                <a:solidFill>
                  <a:prstClr val="black"/>
                </a:solidFill>
                <a:effectLst/>
                <a:uLnTx/>
                <a:uFillTx/>
                <a:latin typeface="Calibri"/>
                <a:ea typeface="+mn-ea"/>
                <a:cs typeface="+mn-cs"/>
              </a:rPr>
              <a:t>Title slide: Learners come into the program with various level of skill and experience in citation and bibliography construction.  This pretest should provide an entering baseline and allow users to progress to a level suited to their need.</a:t>
            </a:r>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A1EFD833-22B9-4081-AA2C-C39B0919B3F0}"/>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C03C170A-3E60-47A4-9E7C-E2B184DB71BF}"/>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B051BD07-E01D-4234-89E2-D40766E3F0ED}"/>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6EE77270-4BD7-4AE2-8ABD-7ADAA8C15F26}"/>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BE8FA807-50A7-4025-889C-2F9599FDB1C7}"/>
              </a:ext>
            </a:extLst>
          </p:cNvPr>
          <p:cNvSpPr>
            <a:spLocks noChangeArrowheads="1"/>
          </p:cNvSpPr>
          <p:nvPr/>
        </p:nvSpPr>
        <p:spPr bwMode="auto">
          <a:xfrm>
            <a:off x="363538" y="4505325"/>
            <a:ext cx="11353769" cy="1068457"/>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8D7CFAF9-802D-4442-91FC-0CD03376A476}"/>
              </a:ext>
            </a:extLst>
          </p:cNvPr>
          <p:cNvSpPr txBox="1">
            <a:spLocks noChangeArrowheads="1"/>
          </p:cNvSpPr>
          <p:nvPr/>
        </p:nvSpPr>
        <p:spPr bwMode="auto">
          <a:xfrm>
            <a:off x="354806" y="4520054"/>
            <a:ext cx="11303793" cy="105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This lesson begins with a pretest on basic bibliographic entry construction from a few common types of resources.  Feel free to consult your copy of </a:t>
            </a:r>
            <a:r>
              <a:rPr lang="en-US" altLang="en-US" sz="1200" b="1" i="1" dirty="0">
                <a:solidFill>
                  <a:srgbClr val="000000"/>
                </a:solidFill>
              </a:rPr>
              <a:t>A Manual for Writers </a:t>
            </a:r>
            <a:r>
              <a:rPr lang="en-US" altLang="en-US" sz="1200" b="1" dirty="0">
                <a:solidFill>
                  <a:srgbClr val="000000"/>
                </a:solidFill>
              </a:rPr>
              <a:t>(“Turabian”) during the pretest.  Click “Start” when your are ready to begin.</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BBCD379C-189D-4221-B769-87349F2CCE5F}"/>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dirty="0"/>
              <a:t>Click button to begin.</a:t>
            </a:r>
          </a:p>
        </p:txBody>
      </p:sp>
      <p:sp>
        <p:nvSpPr>
          <p:cNvPr id="4" name="TextBox 3">
            <a:extLst>
              <a:ext uri="{FF2B5EF4-FFF2-40B4-BE49-F238E27FC236}">
                <a16:creationId xmlns:a16="http://schemas.microsoft.com/office/drawing/2014/main" id="{8D25A21F-1490-1A00-2A7A-FE4F907BC264}"/>
              </a:ext>
            </a:extLst>
          </p:cNvPr>
          <p:cNvSpPr txBox="1"/>
          <p:nvPr/>
        </p:nvSpPr>
        <p:spPr>
          <a:xfrm>
            <a:off x="7315200" y="3934707"/>
            <a:ext cx="685800" cy="369332"/>
          </a:xfrm>
          <a:prstGeom prst="rect">
            <a:avLst/>
          </a:prstGeom>
          <a:noFill/>
          <a:ln>
            <a:solidFill>
              <a:schemeClr val="tx1"/>
            </a:solidFill>
          </a:ln>
        </p:spPr>
        <p:txBody>
          <a:bodyPr wrap="square" rtlCol="0">
            <a:spAutoFit/>
          </a:bodyPr>
          <a:lstStyle/>
          <a:p>
            <a:r>
              <a:rPr lang="en-US" dirty="0"/>
              <a:t>Start</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BC45A-700D-D909-1CE6-B2AFAA18D61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B27953B-6FD8-0490-B171-77356473326C}"/>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A44FB5D4-F898-3BBF-6CCD-CD04E39F049E}"/>
              </a:ext>
            </a:extLst>
          </p:cNvPr>
          <p:cNvSpPr>
            <a:spLocks noChangeArrowheads="1"/>
          </p:cNvSpPr>
          <p:nvPr/>
        </p:nvSpPr>
        <p:spPr bwMode="auto">
          <a:xfrm>
            <a:off x="408872" y="638096"/>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endParaRPr lang="en-US" altLang="en-US" sz="1200" dirty="0">
              <a:solidFill>
                <a:srgbClr val="000000"/>
              </a:solidFill>
            </a:endParaRPr>
          </a:p>
        </p:txBody>
      </p:sp>
      <p:sp>
        <p:nvSpPr>
          <p:cNvPr id="2051" name="Text Box 9">
            <a:extLst>
              <a:ext uri="{FF2B5EF4-FFF2-40B4-BE49-F238E27FC236}">
                <a16:creationId xmlns:a16="http://schemas.microsoft.com/office/drawing/2014/main" id="{A2D2C8F1-F3AF-0716-CECC-A2EF81C51834}"/>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 </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29A1F0A2-7B8A-D43B-147F-4062FF850743}"/>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Pretest (example)</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D46433AE-669C-B419-9B1C-574102624F08}"/>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B21F5355-F52C-1F06-499F-43879A319486}"/>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B3E93314-D437-F344-A7A0-613AABC9AB29}"/>
              </a:ext>
            </a:extLst>
          </p:cNvPr>
          <p:cNvSpPr>
            <a:spLocks noChangeArrowheads="1"/>
          </p:cNvSpPr>
          <p:nvPr/>
        </p:nvSpPr>
        <p:spPr bwMode="auto">
          <a:xfrm>
            <a:off x="373058" y="5657021"/>
            <a:ext cx="11353769" cy="947103"/>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CFF3D57A-949F-0D78-9ABF-0B6F27CA0C0E}"/>
              </a:ext>
            </a:extLst>
          </p:cNvPr>
          <p:cNvSpPr txBox="1">
            <a:spLocks noChangeArrowheads="1"/>
          </p:cNvSpPr>
          <p:nvPr/>
        </p:nvSpPr>
        <p:spPr bwMode="auto">
          <a:xfrm>
            <a:off x="373058" y="5690262"/>
            <a:ext cx="11335516" cy="91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No feedback here; just a demonstration.  Timer displayed.</a:t>
            </a:r>
          </a:p>
          <a:p>
            <a:pPr eaLnBrk="0" hangingPunct="0"/>
            <a:endParaRPr lang="en-US" altLang="en-US" sz="1200" b="1" dirty="0">
              <a:solidFill>
                <a:srgbClr val="000000"/>
              </a:solidFill>
              <a:latin typeface="Times" panose="02020603050405020304" pitchFamily="18" charset="0"/>
            </a:endParaRPr>
          </a:p>
          <a:p>
            <a:pPr eaLnBrk="0" hangingPunct="0"/>
            <a:r>
              <a:rPr lang="en-US" altLang="en-US" sz="1200" b="1" dirty="0">
                <a:solidFill>
                  <a:srgbClr val="000000"/>
                </a:solidFill>
                <a:latin typeface="Times" panose="02020603050405020304" pitchFamily="18" charset="0"/>
              </a:rPr>
              <a:t>NOTES:  </a:t>
            </a:r>
            <a:r>
              <a:rPr lang="en-US" altLang="en-US" sz="1200" b="1" dirty="0">
                <a:solidFill>
                  <a:srgbClr val="000000"/>
                </a:solidFill>
              </a:rPr>
              <a:t>This animation is to introduce the learner to the activity they will be pre-tested on.</a:t>
            </a:r>
            <a:endParaRPr lang="en-US" altLang="en-US" sz="1000" dirty="0"/>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E1D9DBF3-12D6-8AE8-6EAC-AB5F6EF8FCB9}"/>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8981E2C8-2242-9C38-C6CF-780815BFD105}"/>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FAF8BF04-8DD1-76A0-C608-48A520AF1141}"/>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B0FB13D5-1F83-71E7-3058-0195C40EC120}"/>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93C2E2CA-2134-0BC0-698B-EC3B4359D0D8}"/>
              </a:ext>
            </a:extLst>
          </p:cNvPr>
          <p:cNvSpPr>
            <a:spLocks noChangeArrowheads="1"/>
          </p:cNvSpPr>
          <p:nvPr/>
        </p:nvSpPr>
        <p:spPr bwMode="auto">
          <a:xfrm>
            <a:off x="363538" y="4505325"/>
            <a:ext cx="11353769" cy="1068457"/>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1E69950E-502E-D218-8EFF-09610EA2E2E1}"/>
              </a:ext>
            </a:extLst>
          </p:cNvPr>
          <p:cNvSpPr txBox="1">
            <a:spLocks noChangeArrowheads="1"/>
          </p:cNvSpPr>
          <p:nvPr/>
        </p:nvSpPr>
        <p:spPr bwMode="auto">
          <a:xfrm>
            <a:off x="354806" y="4520054"/>
            <a:ext cx="11303793" cy="105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These are images of the title page and title page verso (back of the title page) of the textbook for this course.  Watch as we drag elements from the images into their proper place in a well formatted bibliography entry.  Click ”Continue” when you are ready.</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E2F71E68-7D8E-C585-8B3D-621D03193066}"/>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dirty="0"/>
              <a:t>Animate dragging elements in random order to correct blank in bibliographic entry.  Identify elements as they are placed correctly. Provide one incorrect placement with correction.</a:t>
            </a:r>
          </a:p>
        </p:txBody>
      </p:sp>
      <p:pic>
        <p:nvPicPr>
          <p:cNvPr id="6" name="Picture 5">
            <a:extLst>
              <a:ext uri="{FF2B5EF4-FFF2-40B4-BE49-F238E27FC236}">
                <a16:creationId xmlns:a16="http://schemas.microsoft.com/office/drawing/2014/main" id="{37926929-B6AA-2031-3B3C-E4957D7DA271}"/>
              </a:ext>
            </a:extLst>
          </p:cNvPr>
          <p:cNvPicPr>
            <a:picLocks noChangeAspect="1"/>
          </p:cNvPicPr>
          <p:nvPr/>
        </p:nvPicPr>
        <p:blipFill>
          <a:blip r:embed="rId4"/>
          <a:stretch>
            <a:fillRect/>
          </a:stretch>
        </p:blipFill>
        <p:spPr>
          <a:xfrm>
            <a:off x="534287" y="1057333"/>
            <a:ext cx="2436625" cy="3130550"/>
          </a:xfrm>
          <a:prstGeom prst="rect">
            <a:avLst/>
          </a:prstGeom>
        </p:spPr>
      </p:pic>
      <p:pic>
        <p:nvPicPr>
          <p:cNvPr id="7" name="Picture 6">
            <a:extLst>
              <a:ext uri="{FF2B5EF4-FFF2-40B4-BE49-F238E27FC236}">
                <a16:creationId xmlns:a16="http://schemas.microsoft.com/office/drawing/2014/main" id="{24F173B7-B913-7ACB-E0B8-61366CE73580}"/>
              </a:ext>
            </a:extLst>
          </p:cNvPr>
          <p:cNvPicPr>
            <a:picLocks noChangeAspect="1"/>
          </p:cNvPicPr>
          <p:nvPr/>
        </p:nvPicPr>
        <p:blipFill>
          <a:blip r:embed="rId5"/>
          <a:stretch>
            <a:fillRect/>
          </a:stretch>
        </p:blipFill>
        <p:spPr>
          <a:xfrm>
            <a:off x="5638800" y="1057333"/>
            <a:ext cx="2436625" cy="3130550"/>
          </a:xfrm>
          <a:prstGeom prst="rect">
            <a:avLst/>
          </a:prstGeom>
        </p:spPr>
      </p:pic>
      <p:sp>
        <p:nvSpPr>
          <p:cNvPr id="8" name="TextBox 7">
            <a:extLst>
              <a:ext uri="{FF2B5EF4-FFF2-40B4-BE49-F238E27FC236}">
                <a16:creationId xmlns:a16="http://schemas.microsoft.com/office/drawing/2014/main" id="{FEBCA554-DE04-FD7A-7446-F6CBE4F98A88}"/>
              </a:ext>
            </a:extLst>
          </p:cNvPr>
          <p:cNvSpPr txBox="1"/>
          <p:nvPr/>
        </p:nvSpPr>
        <p:spPr>
          <a:xfrm>
            <a:off x="3352800" y="1249845"/>
            <a:ext cx="1905000" cy="923330"/>
          </a:xfrm>
          <a:prstGeom prst="rect">
            <a:avLst/>
          </a:prstGeom>
          <a:noFill/>
        </p:spPr>
        <p:txBody>
          <a:bodyPr wrap="square" rtlCol="0">
            <a:spAutoFit/>
          </a:bodyPr>
          <a:lstStyle/>
          <a:p>
            <a:r>
              <a:rPr lang="en-US" dirty="0"/>
              <a:t>______,____. ____:____. ____:_____,___.</a:t>
            </a:r>
          </a:p>
        </p:txBody>
      </p:sp>
      <p:sp>
        <p:nvSpPr>
          <p:cNvPr id="9" name="TextBox 8">
            <a:extLst>
              <a:ext uri="{FF2B5EF4-FFF2-40B4-BE49-F238E27FC236}">
                <a16:creationId xmlns:a16="http://schemas.microsoft.com/office/drawing/2014/main" id="{7C2329D2-3806-1965-5E80-25D3F1E64D95}"/>
              </a:ext>
            </a:extLst>
          </p:cNvPr>
          <p:cNvSpPr txBox="1"/>
          <p:nvPr/>
        </p:nvSpPr>
        <p:spPr>
          <a:xfrm>
            <a:off x="7087357" y="4085705"/>
            <a:ext cx="1197820" cy="369332"/>
          </a:xfrm>
          <a:prstGeom prst="rect">
            <a:avLst/>
          </a:prstGeom>
          <a:noFill/>
          <a:ln>
            <a:solidFill>
              <a:schemeClr val="tx1"/>
            </a:solidFill>
          </a:ln>
        </p:spPr>
        <p:txBody>
          <a:bodyPr wrap="square" rtlCol="0">
            <a:spAutoFit/>
          </a:bodyPr>
          <a:lstStyle/>
          <a:p>
            <a:r>
              <a:rPr lang="en-US" dirty="0"/>
              <a:t>Continue</a:t>
            </a:r>
          </a:p>
        </p:txBody>
      </p:sp>
    </p:spTree>
    <p:custDataLst>
      <p:tags r:id="rId1"/>
    </p:custDataLst>
    <p:extLst>
      <p:ext uri="{BB962C8B-B14F-4D97-AF65-F5344CB8AC3E}">
        <p14:creationId xmlns:p14="http://schemas.microsoft.com/office/powerpoint/2010/main" val="89009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7EA5CE-0A68-426E-93D6-51162E6F3F4F}"/>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61B1DBFA-D118-4C50-89D4-43603DF125C8}"/>
              </a:ext>
            </a:extLst>
          </p:cNvPr>
          <p:cNvSpPr>
            <a:spLocks noChangeArrowheads="1"/>
          </p:cNvSpPr>
          <p:nvPr/>
        </p:nvSpPr>
        <p:spPr bwMode="auto">
          <a:xfrm>
            <a:off x="363546" y="304801"/>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endParaRPr lang="en-US" altLang="en-US" sz="1200" dirty="0">
              <a:solidFill>
                <a:srgbClr val="000000"/>
              </a:solidFill>
            </a:endParaRPr>
          </a:p>
        </p:txBody>
      </p:sp>
      <p:sp>
        <p:nvSpPr>
          <p:cNvPr id="2051" name="Text Box 9">
            <a:extLst>
              <a:ext uri="{FF2B5EF4-FFF2-40B4-BE49-F238E27FC236}">
                <a16:creationId xmlns:a16="http://schemas.microsoft.com/office/drawing/2014/main" id="{40D8E08C-0030-4929-A021-6C908F6DDB1E}"/>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 </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6F0AE4A1-74BF-4597-AC5D-D8D558C9A126}"/>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Pretest (book) </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E9AC4EE4-60A7-45AB-BAAE-85A035AFAC27}"/>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33CE343D-91D9-4444-83BD-A4C71A7D186E}"/>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EACD63C9-284B-4E70-A37C-71C483654870}"/>
              </a:ext>
            </a:extLst>
          </p:cNvPr>
          <p:cNvSpPr>
            <a:spLocks noChangeArrowheads="1"/>
          </p:cNvSpPr>
          <p:nvPr/>
        </p:nvSpPr>
        <p:spPr bwMode="auto">
          <a:xfrm>
            <a:off x="373058" y="5657021"/>
            <a:ext cx="11353769" cy="947103"/>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C48B3D25-FCE3-4A7A-A92D-A1C31C54B246}"/>
              </a:ext>
            </a:extLst>
          </p:cNvPr>
          <p:cNvSpPr txBox="1">
            <a:spLocks noChangeArrowheads="1"/>
          </p:cNvSpPr>
          <p:nvPr/>
        </p:nvSpPr>
        <p:spPr bwMode="auto">
          <a:xfrm>
            <a:off x="373058" y="5690262"/>
            <a:ext cx="11335516" cy="91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No feedback for learner here; feedback will be given at the end of the pretest.  Timed activity with generous limit.</a:t>
            </a:r>
          </a:p>
          <a:p>
            <a:pPr eaLnBrk="0" hangingPunct="0"/>
            <a:endParaRPr lang="en-US" altLang="en-US" sz="1200" b="1" dirty="0">
              <a:solidFill>
                <a:srgbClr val="000000"/>
              </a:solidFill>
              <a:latin typeface="Times" panose="02020603050405020304" pitchFamily="18" charset="0"/>
            </a:endParaRPr>
          </a:p>
          <a:p>
            <a:pPr eaLnBrk="0" hangingPunct="0"/>
            <a:r>
              <a:rPr lang="en-US" altLang="en-US" sz="1200" b="1" dirty="0">
                <a:solidFill>
                  <a:srgbClr val="000000"/>
                </a:solidFill>
                <a:latin typeface="Times" panose="02020603050405020304" pitchFamily="18" charset="0"/>
              </a:rPr>
              <a:t>NOTES:  </a:t>
            </a:r>
            <a:r>
              <a:rPr lang="en-US" altLang="en-US" sz="1200" b="1" dirty="0">
                <a:solidFill>
                  <a:srgbClr val="000000"/>
                </a:solidFill>
              </a:rPr>
              <a:t>This is not the best book to start out with (it is a book in a series, adding potential optional elements to the citation) but it suffices for a prototype and may be used in the class for some students.</a:t>
            </a:r>
            <a:endParaRPr lang="en-US" altLang="en-US" sz="1000" dirty="0"/>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A1EFD833-22B9-4081-AA2C-C39B0919B3F0}"/>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C03C170A-3E60-47A4-9E7C-E2B184DB71BF}"/>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B051BD07-E01D-4234-89E2-D40766E3F0ED}"/>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6EE77270-4BD7-4AE2-8ABD-7ADAA8C15F26}"/>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BE8FA807-50A7-4025-889C-2F9599FDB1C7}"/>
              </a:ext>
            </a:extLst>
          </p:cNvPr>
          <p:cNvSpPr>
            <a:spLocks noChangeArrowheads="1"/>
          </p:cNvSpPr>
          <p:nvPr/>
        </p:nvSpPr>
        <p:spPr bwMode="auto">
          <a:xfrm>
            <a:off x="363538" y="4505325"/>
            <a:ext cx="11353769" cy="1068457"/>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8D7CFAF9-802D-4442-91FC-0CD03376A476}"/>
              </a:ext>
            </a:extLst>
          </p:cNvPr>
          <p:cNvSpPr txBox="1">
            <a:spLocks noChangeArrowheads="1"/>
          </p:cNvSpPr>
          <p:nvPr/>
        </p:nvSpPr>
        <p:spPr bwMode="auto">
          <a:xfrm>
            <a:off x="354806" y="4520054"/>
            <a:ext cx="11303793" cy="105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OK, your turn.  Drag the elements of the of the information from this book to the form a proper bibliographic citation for this book. You may use the style guide (Turabian, 9</a:t>
            </a:r>
            <a:r>
              <a:rPr lang="en-US" altLang="en-US" sz="1200" b="1" baseline="30000" dirty="0">
                <a:solidFill>
                  <a:srgbClr val="000000"/>
                </a:solidFill>
              </a:rPr>
              <a:t>th</a:t>
            </a:r>
            <a:r>
              <a:rPr lang="en-US" altLang="en-US" sz="1200" b="1" dirty="0">
                <a:solidFill>
                  <a:srgbClr val="000000"/>
                </a:solidFill>
              </a:rPr>
              <a:t>) but remember, this is a timed activity.  Click “Continue” when you are satisfied with your entry.</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BBCD379C-189D-4221-B769-87349F2CCE5F}"/>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sz="1600" dirty="0"/>
              <a:t>Not all elements will be drag-able, but all needed information should be, as well as some information that is not needed.</a:t>
            </a:r>
          </a:p>
          <a:p>
            <a:r>
              <a:rPr lang="en-US" sz="1600" dirty="0"/>
              <a:t>No feedback at this stage.  Format correct capitalization automatically.</a:t>
            </a:r>
          </a:p>
        </p:txBody>
      </p:sp>
      <p:pic>
        <p:nvPicPr>
          <p:cNvPr id="6" name="Picture 5">
            <a:extLst>
              <a:ext uri="{FF2B5EF4-FFF2-40B4-BE49-F238E27FC236}">
                <a16:creationId xmlns:a16="http://schemas.microsoft.com/office/drawing/2014/main" id="{053F4748-E528-AF93-6BF2-DB2DB95685CF}"/>
              </a:ext>
            </a:extLst>
          </p:cNvPr>
          <p:cNvPicPr>
            <a:picLocks noChangeAspect="1"/>
          </p:cNvPicPr>
          <p:nvPr/>
        </p:nvPicPr>
        <p:blipFill>
          <a:blip r:embed="rId4"/>
          <a:stretch>
            <a:fillRect/>
          </a:stretch>
        </p:blipFill>
        <p:spPr>
          <a:xfrm>
            <a:off x="620588" y="972852"/>
            <a:ext cx="2524246" cy="3243125"/>
          </a:xfrm>
          <a:prstGeom prst="rect">
            <a:avLst/>
          </a:prstGeom>
        </p:spPr>
      </p:pic>
      <p:pic>
        <p:nvPicPr>
          <p:cNvPr id="7" name="Picture 6">
            <a:extLst>
              <a:ext uri="{FF2B5EF4-FFF2-40B4-BE49-F238E27FC236}">
                <a16:creationId xmlns:a16="http://schemas.microsoft.com/office/drawing/2014/main" id="{8EB1D22B-1C09-89FA-C4C3-95D6689F2344}"/>
              </a:ext>
            </a:extLst>
          </p:cNvPr>
          <p:cNvPicPr>
            <a:picLocks noChangeAspect="1"/>
          </p:cNvPicPr>
          <p:nvPr/>
        </p:nvPicPr>
        <p:blipFill>
          <a:blip r:embed="rId5"/>
          <a:stretch>
            <a:fillRect/>
          </a:stretch>
        </p:blipFill>
        <p:spPr>
          <a:xfrm>
            <a:off x="5562600" y="970001"/>
            <a:ext cx="2574684" cy="3307927"/>
          </a:xfrm>
          <a:prstGeom prst="rect">
            <a:avLst/>
          </a:prstGeom>
        </p:spPr>
      </p:pic>
      <p:sp>
        <p:nvSpPr>
          <p:cNvPr id="8" name="TextBox 7">
            <a:extLst>
              <a:ext uri="{FF2B5EF4-FFF2-40B4-BE49-F238E27FC236}">
                <a16:creationId xmlns:a16="http://schemas.microsoft.com/office/drawing/2014/main" id="{B73A4B5A-325E-52A6-8AA0-8FA053D02798}"/>
              </a:ext>
            </a:extLst>
          </p:cNvPr>
          <p:cNvSpPr txBox="1"/>
          <p:nvPr/>
        </p:nvSpPr>
        <p:spPr>
          <a:xfrm>
            <a:off x="3352800" y="1249845"/>
            <a:ext cx="1905000" cy="923330"/>
          </a:xfrm>
          <a:prstGeom prst="rect">
            <a:avLst/>
          </a:prstGeom>
          <a:noFill/>
        </p:spPr>
        <p:txBody>
          <a:bodyPr wrap="square" rtlCol="0">
            <a:spAutoFit/>
          </a:bodyPr>
          <a:lstStyle/>
          <a:p>
            <a:r>
              <a:rPr lang="en-US" dirty="0"/>
              <a:t>______,____. ____:____. ____:_____,___.</a:t>
            </a:r>
          </a:p>
        </p:txBody>
      </p:sp>
      <p:sp>
        <p:nvSpPr>
          <p:cNvPr id="9" name="TextBox 8">
            <a:extLst>
              <a:ext uri="{FF2B5EF4-FFF2-40B4-BE49-F238E27FC236}">
                <a16:creationId xmlns:a16="http://schemas.microsoft.com/office/drawing/2014/main" id="{158BCDC5-3DF5-D070-5D1F-7B19CFBA9466}"/>
              </a:ext>
            </a:extLst>
          </p:cNvPr>
          <p:cNvSpPr txBox="1"/>
          <p:nvPr/>
        </p:nvSpPr>
        <p:spPr>
          <a:xfrm>
            <a:off x="7087357" y="4085705"/>
            <a:ext cx="1197820" cy="369332"/>
          </a:xfrm>
          <a:prstGeom prst="rect">
            <a:avLst/>
          </a:prstGeom>
          <a:noFill/>
          <a:ln>
            <a:solidFill>
              <a:schemeClr val="tx1"/>
            </a:solidFill>
          </a:ln>
        </p:spPr>
        <p:txBody>
          <a:bodyPr wrap="square" rtlCol="0">
            <a:spAutoFit/>
          </a:bodyPr>
          <a:lstStyle/>
          <a:p>
            <a:r>
              <a:rPr lang="en-US" dirty="0"/>
              <a:t>Continue</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8B096-3ACF-BFF8-39FC-02153791B39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46CB18F-9F24-707D-9145-5997922D8B8F}"/>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8223DB98-2D98-D965-D880-AC7EA252281D}"/>
              </a:ext>
            </a:extLst>
          </p:cNvPr>
          <p:cNvSpPr>
            <a:spLocks noChangeArrowheads="1"/>
          </p:cNvSpPr>
          <p:nvPr/>
        </p:nvSpPr>
        <p:spPr bwMode="auto">
          <a:xfrm>
            <a:off x="363546" y="304801"/>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endParaRPr lang="en-US" altLang="en-US" sz="1200" dirty="0">
              <a:solidFill>
                <a:srgbClr val="000000"/>
              </a:solidFill>
            </a:endParaRPr>
          </a:p>
        </p:txBody>
      </p:sp>
      <p:sp>
        <p:nvSpPr>
          <p:cNvPr id="2051" name="Text Box 9">
            <a:extLst>
              <a:ext uri="{FF2B5EF4-FFF2-40B4-BE49-F238E27FC236}">
                <a16:creationId xmlns:a16="http://schemas.microsoft.com/office/drawing/2014/main" id="{7C7CCF07-9EB5-C6CC-9EA8-6307BB87D304}"/>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 </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A642CA6E-7F93-013C-0F4A-BD4874B25AF3}"/>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Pretest (article)</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5E81EA43-2E4B-0ED4-CC4F-2DFADD784562}"/>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6FBEFF28-E89D-9044-7C6E-EEAF1A0E54A6}"/>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7765784D-E08B-D540-8B4C-78508C0527FB}"/>
              </a:ext>
            </a:extLst>
          </p:cNvPr>
          <p:cNvSpPr>
            <a:spLocks noChangeArrowheads="1"/>
          </p:cNvSpPr>
          <p:nvPr/>
        </p:nvSpPr>
        <p:spPr bwMode="auto">
          <a:xfrm>
            <a:off x="373058" y="5657021"/>
            <a:ext cx="11353769" cy="947103"/>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C3F268C7-9840-45D6-60F4-7A8DF19168B5}"/>
              </a:ext>
            </a:extLst>
          </p:cNvPr>
          <p:cNvSpPr txBox="1">
            <a:spLocks noChangeArrowheads="1"/>
          </p:cNvSpPr>
          <p:nvPr/>
        </p:nvSpPr>
        <p:spPr bwMode="auto">
          <a:xfrm>
            <a:off x="373058" y="5690262"/>
            <a:ext cx="11335516" cy="91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No feedback for learner here; feedback will be given at the end of the pretest. Timed activity with generous limit</a:t>
            </a:r>
          </a:p>
          <a:p>
            <a:pPr eaLnBrk="0" hangingPunct="0"/>
            <a:endParaRPr lang="en-US" altLang="en-US" sz="1200" b="1" dirty="0">
              <a:solidFill>
                <a:srgbClr val="000000"/>
              </a:solidFill>
              <a:latin typeface="Times" panose="02020603050405020304" pitchFamily="18" charset="0"/>
            </a:endParaRPr>
          </a:p>
          <a:p>
            <a:pPr eaLnBrk="0" hangingPunct="0"/>
            <a:r>
              <a:rPr lang="en-US" altLang="en-US" sz="1200" b="1" dirty="0">
                <a:solidFill>
                  <a:srgbClr val="000000"/>
                </a:solidFill>
                <a:latin typeface="Times" panose="02020603050405020304" pitchFamily="18" charset="0"/>
              </a:rPr>
              <a:t>NOTES:  </a:t>
            </a:r>
            <a:r>
              <a:rPr lang="en-US" altLang="en-US" sz="1400" dirty="0"/>
              <a:t>There are decent number of clues here, but that may serve our purposes.  Students will need some familiarity with this activity to correctly complete this pretest.</a:t>
            </a:r>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88B1CE20-698E-4339-757B-FB7BA883EE08}"/>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7B7D3B02-436E-1E0C-2075-497ADF0A44C6}"/>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3D5DF387-5FB4-B91C-1568-517C07BC2A46}"/>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E0DEB8EA-2FBC-A1B4-6A81-8E6FF271AC4C}"/>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8010DF1D-6800-75B3-5CE2-C5C89A5C06BF}"/>
              </a:ext>
            </a:extLst>
          </p:cNvPr>
          <p:cNvSpPr>
            <a:spLocks noChangeArrowheads="1"/>
          </p:cNvSpPr>
          <p:nvPr/>
        </p:nvSpPr>
        <p:spPr bwMode="auto">
          <a:xfrm>
            <a:off x="363538" y="4505325"/>
            <a:ext cx="11353769" cy="1068457"/>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47EDFC51-47CC-9E9F-DDB6-150BEE42CFC1}"/>
              </a:ext>
            </a:extLst>
          </p:cNvPr>
          <p:cNvSpPr txBox="1">
            <a:spLocks noChangeArrowheads="1"/>
          </p:cNvSpPr>
          <p:nvPr/>
        </p:nvSpPr>
        <p:spPr bwMode="auto">
          <a:xfrm>
            <a:off x="354806" y="4520054"/>
            <a:ext cx="11303793" cy="105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Now let’s look at a journal article.  Again, drag the elements from the first and last page of the article to construct a proper bibliographic entry for this article.  (The first page number has been provided in square brackets as it does not appear on the first page of the article.). You may use the style guide (Turabian, 9</a:t>
            </a:r>
            <a:r>
              <a:rPr lang="en-US" altLang="en-US" sz="1200" b="1" baseline="30000" dirty="0">
                <a:solidFill>
                  <a:srgbClr val="000000"/>
                </a:solidFill>
              </a:rPr>
              <a:t>th</a:t>
            </a:r>
            <a:r>
              <a:rPr lang="en-US" altLang="en-US" sz="1200" b="1" dirty="0">
                <a:solidFill>
                  <a:srgbClr val="000000"/>
                </a:solidFill>
              </a:rPr>
              <a:t>) but remember, this is a timed activity.  Click ”Continue” when you are satisfied with your entry.</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DEE8EE29-3606-0D9C-AA80-69D38DC94124}"/>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dirty="0"/>
              <a:t>Not all elements will be drag-able, but all needed information should be, as well as at least one piece of information that is not needed.</a:t>
            </a:r>
          </a:p>
        </p:txBody>
      </p:sp>
      <p:pic>
        <p:nvPicPr>
          <p:cNvPr id="4" name="Picture 3">
            <a:extLst>
              <a:ext uri="{FF2B5EF4-FFF2-40B4-BE49-F238E27FC236}">
                <a16:creationId xmlns:a16="http://schemas.microsoft.com/office/drawing/2014/main" id="{47248B3C-9D96-3B7E-1738-5E9C10C9AB10}"/>
              </a:ext>
            </a:extLst>
          </p:cNvPr>
          <p:cNvPicPr>
            <a:picLocks noChangeAspect="1"/>
          </p:cNvPicPr>
          <p:nvPr/>
        </p:nvPicPr>
        <p:blipFill>
          <a:blip r:embed="rId4"/>
          <a:stretch>
            <a:fillRect/>
          </a:stretch>
        </p:blipFill>
        <p:spPr>
          <a:xfrm>
            <a:off x="929895" y="834776"/>
            <a:ext cx="2147610" cy="3429000"/>
          </a:xfrm>
          <a:prstGeom prst="rect">
            <a:avLst/>
          </a:prstGeom>
        </p:spPr>
      </p:pic>
      <p:pic>
        <p:nvPicPr>
          <p:cNvPr id="5" name="Picture 4">
            <a:extLst>
              <a:ext uri="{FF2B5EF4-FFF2-40B4-BE49-F238E27FC236}">
                <a16:creationId xmlns:a16="http://schemas.microsoft.com/office/drawing/2014/main" id="{16BF2A86-5587-BE51-3D02-94F2B6B3E94F}"/>
              </a:ext>
            </a:extLst>
          </p:cNvPr>
          <p:cNvPicPr>
            <a:picLocks noChangeAspect="1"/>
          </p:cNvPicPr>
          <p:nvPr/>
        </p:nvPicPr>
        <p:blipFill>
          <a:blip r:embed="rId5"/>
          <a:stretch>
            <a:fillRect/>
          </a:stretch>
        </p:blipFill>
        <p:spPr>
          <a:xfrm>
            <a:off x="5867400" y="797557"/>
            <a:ext cx="2158460" cy="3446324"/>
          </a:xfrm>
          <a:prstGeom prst="rect">
            <a:avLst/>
          </a:prstGeom>
        </p:spPr>
      </p:pic>
      <p:sp>
        <p:nvSpPr>
          <p:cNvPr id="6" name="TextBox 5">
            <a:extLst>
              <a:ext uri="{FF2B5EF4-FFF2-40B4-BE49-F238E27FC236}">
                <a16:creationId xmlns:a16="http://schemas.microsoft.com/office/drawing/2014/main" id="{612B1B50-A268-8693-0CA8-DA6CD0813CAA}"/>
              </a:ext>
            </a:extLst>
          </p:cNvPr>
          <p:cNvSpPr txBox="1"/>
          <p:nvPr/>
        </p:nvSpPr>
        <p:spPr>
          <a:xfrm>
            <a:off x="3352800" y="1249845"/>
            <a:ext cx="1905000" cy="1200329"/>
          </a:xfrm>
          <a:prstGeom prst="rect">
            <a:avLst/>
          </a:prstGeom>
          <a:noFill/>
        </p:spPr>
        <p:txBody>
          <a:bodyPr wrap="square" rtlCol="0">
            <a:spAutoFit/>
          </a:bodyPr>
          <a:lstStyle/>
          <a:p>
            <a:r>
              <a:rPr lang="en-US" dirty="0"/>
              <a:t>______,____. “____:____.” ____ __, no.__ ( ): _-_.</a:t>
            </a:r>
          </a:p>
        </p:txBody>
      </p:sp>
      <p:sp>
        <p:nvSpPr>
          <p:cNvPr id="7" name="TextBox 6">
            <a:extLst>
              <a:ext uri="{FF2B5EF4-FFF2-40B4-BE49-F238E27FC236}">
                <a16:creationId xmlns:a16="http://schemas.microsoft.com/office/drawing/2014/main" id="{FBADBE27-4A9C-3177-4B70-5239335058F2}"/>
              </a:ext>
            </a:extLst>
          </p:cNvPr>
          <p:cNvSpPr txBox="1"/>
          <p:nvPr/>
        </p:nvSpPr>
        <p:spPr>
          <a:xfrm>
            <a:off x="929895" y="874335"/>
            <a:ext cx="697627" cy="369332"/>
          </a:xfrm>
          <a:prstGeom prst="rect">
            <a:avLst/>
          </a:prstGeom>
          <a:noFill/>
        </p:spPr>
        <p:txBody>
          <a:bodyPr wrap="none" rtlCol="0">
            <a:spAutoFit/>
          </a:bodyPr>
          <a:lstStyle/>
          <a:p>
            <a:r>
              <a:rPr lang="en-US" dirty="0"/>
              <a:t>[235]</a:t>
            </a:r>
          </a:p>
        </p:txBody>
      </p:sp>
      <p:sp>
        <p:nvSpPr>
          <p:cNvPr id="8" name="TextBox 7">
            <a:extLst>
              <a:ext uri="{FF2B5EF4-FFF2-40B4-BE49-F238E27FC236}">
                <a16:creationId xmlns:a16="http://schemas.microsoft.com/office/drawing/2014/main" id="{7DE04A87-1843-88A9-7585-5C48F0223108}"/>
              </a:ext>
            </a:extLst>
          </p:cNvPr>
          <p:cNvSpPr txBox="1"/>
          <p:nvPr/>
        </p:nvSpPr>
        <p:spPr>
          <a:xfrm>
            <a:off x="6968010" y="4012073"/>
            <a:ext cx="1197820" cy="369332"/>
          </a:xfrm>
          <a:prstGeom prst="rect">
            <a:avLst/>
          </a:prstGeom>
          <a:noFill/>
          <a:ln>
            <a:solidFill>
              <a:schemeClr val="tx1"/>
            </a:solidFill>
          </a:ln>
        </p:spPr>
        <p:txBody>
          <a:bodyPr wrap="square" rtlCol="0">
            <a:spAutoFit/>
          </a:bodyPr>
          <a:lstStyle/>
          <a:p>
            <a:r>
              <a:rPr lang="en-US" dirty="0"/>
              <a:t>Continue</a:t>
            </a:r>
          </a:p>
        </p:txBody>
      </p:sp>
    </p:spTree>
    <p:custDataLst>
      <p:tags r:id="rId1"/>
    </p:custDataLst>
    <p:extLst>
      <p:ext uri="{BB962C8B-B14F-4D97-AF65-F5344CB8AC3E}">
        <p14:creationId xmlns:p14="http://schemas.microsoft.com/office/powerpoint/2010/main" val="318593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32C692-8FEF-3BCB-9BC5-7AF255633C7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EFB1543-DB98-5ADE-23A0-75DE409DD89C}"/>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C45A6C72-9765-4963-AC2B-2E977D9FDB4C}"/>
              </a:ext>
            </a:extLst>
          </p:cNvPr>
          <p:cNvSpPr>
            <a:spLocks noChangeArrowheads="1"/>
          </p:cNvSpPr>
          <p:nvPr/>
        </p:nvSpPr>
        <p:spPr bwMode="auto">
          <a:xfrm>
            <a:off x="406795" y="321310"/>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endParaRPr lang="en-US" altLang="en-US" sz="1200" dirty="0">
              <a:solidFill>
                <a:srgbClr val="000000"/>
              </a:solidFill>
            </a:endParaRPr>
          </a:p>
        </p:txBody>
      </p:sp>
      <p:sp>
        <p:nvSpPr>
          <p:cNvPr id="2051" name="Text Box 9">
            <a:extLst>
              <a:ext uri="{FF2B5EF4-FFF2-40B4-BE49-F238E27FC236}">
                <a16:creationId xmlns:a16="http://schemas.microsoft.com/office/drawing/2014/main" id="{6A37C075-89CF-384C-1E3C-E93D5D16A501}"/>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 </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9FEE3502-3258-21F2-5629-565B44B3C1EC}"/>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Pretest (website)</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1F61C3C3-22F6-CF4B-686B-2F5C4477EDCC}"/>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9DAFA3FC-15CD-670F-AECD-62A6BFC5AE5D}"/>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E45216F0-AD9C-880B-0F72-A3DEAF5181A7}"/>
              </a:ext>
            </a:extLst>
          </p:cNvPr>
          <p:cNvSpPr>
            <a:spLocks noChangeArrowheads="1"/>
          </p:cNvSpPr>
          <p:nvPr/>
        </p:nvSpPr>
        <p:spPr bwMode="auto">
          <a:xfrm>
            <a:off x="373058" y="5282039"/>
            <a:ext cx="11353769" cy="1322086"/>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F5440CE6-DD78-8633-8110-39FFD1E4F0A8}"/>
              </a:ext>
            </a:extLst>
          </p:cNvPr>
          <p:cNvSpPr txBox="1">
            <a:spLocks noChangeArrowheads="1"/>
          </p:cNvSpPr>
          <p:nvPr/>
        </p:nvSpPr>
        <p:spPr bwMode="auto">
          <a:xfrm>
            <a:off x="373058" y="5265530"/>
            <a:ext cx="11335516" cy="1338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No feedback for learner here; feedback will be given at the end of the pretest. Timed activity with generous limit.</a:t>
            </a:r>
          </a:p>
          <a:p>
            <a:pPr eaLnBrk="0" hangingPunct="0"/>
            <a:endParaRPr lang="en-US" altLang="en-US" sz="1200" b="1" dirty="0">
              <a:solidFill>
                <a:srgbClr val="000000"/>
              </a:solidFill>
              <a:latin typeface="Times" panose="02020603050405020304" pitchFamily="18" charset="0"/>
            </a:endParaRPr>
          </a:p>
          <a:p>
            <a:pPr eaLnBrk="0" hangingPunct="0"/>
            <a:r>
              <a:rPr lang="en-US" altLang="en-US" sz="1200" b="1" dirty="0">
                <a:solidFill>
                  <a:srgbClr val="000000"/>
                </a:solidFill>
                <a:latin typeface="Times" panose="02020603050405020304" pitchFamily="18" charset="0"/>
              </a:rPr>
              <a:t>NOTES:  </a:t>
            </a:r>
            <a:r>
              <a:rPr lang="en-US" altLang="en-US" sz="1400" dirty="0"/>
              <a:t>We may need a better example here, but the difficulty of citing use of material on the web can help illustrate its use and purpose.  What does indicating a corporate author tell us about a resource?  What does the formatting on this page communicate?  These lessons on citation are heavily mechanical (can the learner generate these forms) but they provide a common grammar for the tools and resources that form the frame of what we are attempting to build.  </a:t>
            </a:r>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ABE1DEE8-9B4E-8480-1C51-D81068B37351}"/>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B34813D4-9118-2A02-4FC3-EC618857887F}"/>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674BF8B0-C3B8-3054-D913-C834482AB7E7}"/>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9FB7F9C2-96A9-ECD1-29F3-1ABB3CB260B1}"/>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DAECBEA2-1F72-55E4-50E9-C31DB3DAED6A}"/>
              </a:ext>
            </a:extLst>
          </p:cNvPr>
          <p:cNvSpPr>
            <a:spLocks noChangeArrowheads="1"/>
          </p:cNvSpPr>
          <p:nvPr/>
        </p:nvSpPr>
        <p:spPr bwMode="auto">
          <a:xfrm>
            <a:off x="363538" y="4505326"/>
            <a:ext cx="11353769" cy="676260"/>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BB357495-64DC-2D44-B1AA-ED9A5966E790}"/>
              </a:ext>
            </a:extLst>
          </p:cNvPr>
          <p:cNvSpPr txBox="1">
            <a:spLocks noChangeArrowheads="1"/>
          </p:cNvSpPr>
          <p:nvPr/>
        </p:nvSpPr>
        <p:spPr bwMode="auto">
          <a:xfrm>
            <a:off x="354806" y="4520054"/>
            <a:ext cx="11303793" cy="74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Providing bibliographic entries from websites can be challenging: there is often limited and incomplete information, which frequently changes!  Drag elements from this website to construct a usable bibliographic entry.  Feel free to use the link to visit the website itself (the content there is typically fairly stable).  Click “Continue”</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32ED9868-5284-FD5C-E160-3D7E790F78F3}"/>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dirty="0"/>
              <a:t>Not all elements will be drag-able, but all needed information should be, as well as at least one piece of information that is not needed.</a:t>
            </a:r>
          </a:p>
        </p:txBody>
      </p:sp>
      <p:pic>
        <p:nvPicPr>
          <p:cNvPr id="4" name="Picture 3">
            <a:extLst>
              <a:ext uri="{FF2B5EF4-FFF2-40B4-BE49-F238E27FC236}">
                <a16:creationId xmlns:a16="http://schemas.microsoft.com/office/drawing/2014/main" id="{BB908D89-8F78-CC79-8F31-A70D39A0F864}"/>
              </a:ext>
            </a:extLst>
          </p:cNvPr>
          <p:cNvPicPr>
            <a:picLocks noChangeAspect="1"/>
          </p:cNvPicPr>
          <p:nvPr/>
        </p:nvPicPr>
        <p:blipFill>
          <a:blip r:embed="rId4"/>
          <a:stretch>
            <a:fillRect/>
          </a:stretch>
        </p:blipFill>
        <p:spPr>
          <a:xfrm>
            <a:off x="5791200" y="727112"/>
            <a:ext cx="2191854" cy="3527841"/>
          </a:xfrm>
          <a:prstGeom prst="rect">
            <a:avLst/>
          </a:prstGeom>
        </p:spPr>
      </p:pic>
      <p:sp>
        <p:nvSpPr>
          <p:cNvPr id="5" name="TextBox 4">
            <a:extLst>
              <a:ext uri="{FF2B5EF4-FFF2-40B4-BE49-F238E27FC236}">
                <a16:creationId xmlns:a16="http://schemas.microsoft.com/office/drawing/2014/main" id="{FB5D9F3D-160E-45B6-C708-DEC735287308}"/>
              </a:ext>
            </a:extLst>
          </p:cNvPr>
          <p:cNvSpPr txBox="1"/>
          <p:nvPr/>
        </p:nvSpPr>
        <p:spPr>
          <a:xfrm>
            <a:off x="685800" y="1088929"/>
            <a:ext cx="4572000" cy="646331"/>
          </a:xfrm>
          <a:prstGeom prst="rect">
            <a:avLst/>
          </a:prstGeom>
          <a:noFill/>
        </p:spPr>
        <p:txBody>
          <a:bodyPr wrap="square" rtlCol="0">
            <a:spAutoFit/>
          </a:bodyPr>
          <a:lstStyle/>
          <a:p>
            <a:r>
              <a:rPr lang="en-US" dirty="0">
                <a:hlinkClick r:id="rId5"/>
              </a:rPr>
              <a:t>https://www.contemplativeoutreach.org/centering-prayer-method/</a:t>
            </a:r>
            <a:endParaRPr lang="en-US" dirty="0"/>
          </a:p>
        </p:txBody>
      </p:sp>
      <p:sp>
        <p:nvSpPr>
          <p:cNvPr id="6" name="TextBox 5">
            <a:extLst>
              <a:ext uri="{FF2B5EF4-FFF2-40B4-BE49-F238E27FC236}">
                <a16:creationId xmlns:a16="http://schemas.microsoft.com/office/drawing/2014/main" id="{31444CE1-BC02-F8C7-DA9F-A5F85D197236}"/>
              </a:ext>
            </a:extLst>
          </p:cNvPr>
          <p:cNvSpPr txBox="1"/>
          <p:nvPr/>
        </p:nvSpPr>
        <p:spPr>
          <a:xfrm>
            <a:off x="1527108" y="2761365"/>
            <a:ext cx="1905000" cy="923330"/>
          </a:xfrm>
          <a:prstGeom prst="rect">
            <a:avLst/>
          </a:prstGeom>
          <a:noFill/>
        </p:spPr>
        <p:txBody>
          <a:bodyPr wrap="square" rtlCol="0">
            <a:spAutoFit/>
          </a:bodyPr>
          <a:lstStyle/>
          <a:p>
            <a:r>
              <a:rPr lang="en-US" dirty="0"/>
              <a:t>________. “________” ____. ________.</a:t>
            </a:r>
          </a:p>
        </p:txBody>
      </p:sp>
      <p:sp>
        <p:nvSpPr>
          <p:cNvPr id="7" name="TextBox 6">
            <a:extLst>
              <a:ext uri="{FF2B5EF4-FFF2-40B4-BE49-F238E27FC236}">
                <a16:creationId xmlns:a16="http://schemas.microsoft.com/office/drawing/2014/main" id="{ED545029-65BB-704F-6E2C-005A47449DDA}"/>
              </a:ext>
            </a:extLst>
          </p:cNvPr>
          <p:cNvSpPr txBox="1"/>
          <p:nvPr/>
        </p:nvSpPr>
        <p:spPr>
          <a:xfrm>
            <a:off x="7087357" y="4085705"/>
            <a:ext cx="1197820" cy="369332"/>
          </a:xfrm>
          <a:prstGeom prst="rect">
            <a:avLst/>
          </a:prstGeom>
          <a:noFill/>
          <a:ln>
            <a:solidFill>
              <a:schemeClr val="tx1"/>
            </a:solidFill>
          </a:ln>
        </p:spPr>
        <p:txBody>
          <a:bodyPr wrap="square" rtlCol="0">
            <a:spAutoFit/>
          </a:bodyPr>
          <a:lstStyle/>
          <a:p>
            <a:r>
              <a:rPr lang="en-US" dirty="0"/>
              <a:t>Continue</a:t>
            </a:r>
          </a:p>
        </p:txBody>
      </p:sp>
    </p:spTree>
    <p:custDataLst>
      <p:tags r:id="rId1"/>
    </p:custDataLst>
    <p:extLst>
      <p:ext uri="{BB962C8B-B14F-4D97-AF65-F5344CB8AC3E}">
        <p14:creationId xmlns:p14="http://schemas.microsoft.com/office/powerpoint/2010/main" val="2098876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134B4-39B4-21E9-AB5A-931827098C3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260D43D-6A10-1508-6D65-C79DF50C7876}"/>
              </a:ext>
            </a:extLst>
          </p:cNvPr>
          <p:cNvSpPr txBox="1"/>
          <p:nvPr/>
        </p:nvSpPr>
        <p:spPr>
          <a:xfrm>
            <a:off x="8333590" y="2762250"/>
            <a:ext cx="3383713" cy="1657350"/>
          </a:xfrm>
          <a:prstGeom prst="rect">
            <a:avLst/>
          </a:prstGeom>
          <a:noFill/>
          <a:ln>
            <a:solidFill>
              <a:schemeClr val="tx1"/>
            </a:solidFill>
          </a:ln>
        </p:spPr>
        <p:txBody>
          <a:bodyPr wrap="square" rtlCol="0">
            <a:noAutofit/>
          </a:bodyPr>
          <a:lstStyle/>
          <a:p>
            <a:endParaRPr lang="en-US" dirty="0"/>
          </a:p>
        </p:txBody>
      </p:sp>
      <p:sp>
        <p:nvSpPr>
          <p:cNvPr id="2050" name="Rectangle 7">
            <a:extLst>
              <a:ext uri="{FF2B5EF4-FFF2-40B4-BE49-F238E27FC236}">
                <a16:creationId xmlns:a16="http://schemas.microsoft.com/office/drawing/2014/main" id="{62396A7C-08B1-1B70-4E6E-C7FAB635A6BA}"/>
              </a:ext>
            </a:extLst>
          </p:cNvPr>
          <p:cNvSpPr>
            <a:spLocks noChangeArrowheads="1"/>
          </p:cNvSpPr>
          <p:nvPr/>
        </p:nvSpPr>
        <p:spPr bwMode="auto">
          <a:xfrm>
            <a:off x="363546" y="304801"/>
            <a:ext cx="7942254" cy="4114799"/>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0" hangingPunct="0"/>
            <a:endParaRPr lang="en-US" altLang="en-US" sz="1200" dirty="0">
              <a:solidFill>
                <a:srgbClr val="000000"/>
              </a:solidFill>
            </a:endParaRPr>
          </a:p>
        </p:txBody>
      </p:sp>
      <p:sp>
        <p:nvSpPr>
          <p:cNvPr id="2051" name="Text Box 9">
            <a:extLst>
              <a:ext uri="{FF2B5EF4-FFF2-40B4-BE49-F238E27FC236}">
                <a16:creationId xmlns:a16="http://schemas.microsoft.com/office/drawing/2014/main" id="{B565BA3B-8961-D6CB-2FA1-57870C0DBD0F}"/>
              </a:ext>
            </a:extLst>
          </p:cNvPr>
          <p:cNvSpPr txBox="1">
            <a:spLocks noChangeArrowheads="1"/>
          </p:cNvSpPr>
          <p:nvPr/>
        </p:nvSpPr>
        <p:spPr bwMode="auto">
          <a:xfrm>
            <a:off x="363517" y="342127"/>
            <a:ext cx="5656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Lesson Title: Citation as a practice </a:t>
            </a:r>
            <a:endParaRPr lang="en-US" altLang="en-US" sz="1200" dirty="0">
              <a:solidFill>
                <a:srgbClr val="000000"/>
              </a:solidFill>
              <a:latin typeface="Times" panose="02020603050405020304" pitchFamily="18" charset="0"/>
            </a:endParaRPr>
          </a:p>
        </p:txBody>
      </p:sp>
      <p:sp>
        <p:nvSpPr>
          <p:cNvPr id="2056" name="Text Box 16">
            <a:extLst>
              <a:ext uri="{FF2B5EF4-FFF2-40B4-BE49-F238E27FC236}">
                <a16:creationId xmlns:a16="http://schemas.microsoft.com/office/drawing/2014/main" id="{5CEB7779-4526-970A-2745-C74E53D415DB}"/>
              </a:ext>
            </a:extLst>
          </p:cNvPr>
          <p:cNvSpPr txBox="1">
            <a:spLocks noChangeArrowheads="1"/>
          </p:cNvSpPr>
          <p:nvPr/>
        </p:nvSpPr>
        <p:spPr bwMode="auto">
          <a:xfrm>
            <a:off x="6096000" y="331717"/>
            <a:ext cx="21891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Slide ID: Pretest (results)</a:t>
            </a:r>
            <a:endParaRPr lang="en-US" altLang="en-US" sz="1200" dirty="0">
              <a:solidFill>
                <a:srgbClr val="000000"/>
              </a:solidFill>
              <a:latin typeface="Times" panose="02020603050405020304" pitchFamily="18" charset="0"/>
            </a:endParaRPr>
          </a:p>
        </p:txBody>
      </p:sp>
      <p:sp>
        <p:nvSpPr>
          <p:cNvPr id="2057" name="Rectangle 20">
            <a:extLst>
              <a:ext uri="{FF2B5EF4-FFF2-40B4-BE49-F238E27FC236}">
                <a16:creationId xmlns:a16="http://schemas.microsoft.com/office/drawing/2014/main" id="{C39CDDC4-3D70-6870-9FD7-16E7CCBE8070}"/>
              </a:ext>
            </a:extLst>
          </p:cNvPr>
          <p:cNvSpPr>
            <a:spLocks noChangeArrowheads="1"/>
          </p:cNvSpPr>
          <p:nvPr/>
        </p:nvSpPr>
        <p:spPr bwMode="auto">
          <a:xfrm>
            <a:off x="8333589" y="2485681"/>
            <a:ext cx="3383713" cy="276569"/>
          </a:xfrm>
          <a:prstGeom prst="rect">
            <a:avLst/>
          </a:prstGeom>
          <a:no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Reviewer Comments</a:t>
            </a:r>
            <a:endParaRPr lang="en-US" altLang="en-US" sz="1200" dirty="0">
              <a:solidFill>
                <a:srgbClr val="000000"/>
              </a:solidFill>
              <a:latin typeface="Times" panose="02020603050405020304" pitchFamily="18" charset="0"/>
            </a:endParaRPr>
          </a:p>
        </p:txBody>
      </p:sp>
      <p:sp>
        <p:nvSpPr>
          <p:cNvPr id="2058" name="Rectangle 23">
            <a:extLst>
              <a:ext uri="{FF2B5EF4-FFF2-40B4-BE49-F238E27FC236}">
                <a16:creationId xmlns:a16="http://schemas.microsoft.com/office/drawing/2014/main" id="{EEED0C40-7CAB-A1D7-DDA2-38233C571B66}"/>
              </a:ext>
            </a:extLst>
          </p:cNvPr>
          <p:cNvSpPr>
            <a:spLocks noChangeArrowheads="1"/>
          </p:cNvSpPr>
          <p:nvPr/>
        </p:nvSpPr>
        <p:spPr bwMode="auto">
          <a:xfrm>
            <a:off x="8382000" y="373310"/>
            <a:ext cx="2057400" cy="228600"/>
          </a:xfrm>
          <a:prstGeom prst="rect">
            <a:avLst/>
          </a:prstGeom>
          <a:noFill/>
          <a:ln w="9525">
            <a:no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Programming/Interactions</a:t>
            </a:r>
            <a:endParaRPr lang="en-US" altLang="en-US" sz="1200" dirty="0">
              <a:solidFill>
                <a:srgbClr val="000000"/>
              </a:solidFill>
              <a:latin typeface="Times" panose="02020603050405020304" pitchFamily="18" charset="0"/>
            </a:endParaRPr>
          </a:p>
        </p:txBody>
      </p:sp>
      <p:sp>
        <p:nvSpPr>
          <p:cNvPr id="2060" name="Rectangle 29">
            <a:extLst>
              <a:ext uri="{FF2B5EF4-FFF2-40B4-BE49-F238E27FC236}">
                <a16:creationId xmlns:a16="http://schemas.microsoft.com/office/drawing/2014/main" id="{1D9F8AD9-A124-40BB-CAB4-CD272ABE602C}"/>
              </a:ext>
            </a:extLst>
          </p:cNvPr>
          <p:cNvSpPr>
            <a:spLocks noChangeArrowheads="1"/>
          </p:cNvSpPr>
          <p:nvPr/>
        </p:nvSpPr>
        <p:spPr bwMode="auto">
          <a:xfrm>
            <a:off x="373058" y="5657021"/>
            <a:ext cx="11353769" cy="947103"/>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062" name="Text Box 30">
            <a:extLst>
              <a:ext uri="{FF2B5EF4-FFF2-40B4-BE49-F238E27FC236}">
                <a16:creationId xmlns:a16="http://schemas.microsoft.com/office/drawing/2014/main" id="{DBD271D3-3A2E-E756-2E55-9C69AC206025}"/>
              </a:ext>
            </a:extLst>
          </p:cNvPr>
          <p:cNvSpPr txBox="1">
            <a:spLocks noChangeArrowheads="1"/>
          </p:cNvSpPr>
          <p:nvPr/>
        </p:nvSpPr>
        <p:spPr bwMode="auto">
          <a:xfrm>
            <a:off x="373058" y="5690262"/>
            <a:ext cx="11335516" cy="91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Feedback:  Ideally this would be a branching lesson, with examples of increasingly complex types of resources (multiple authors, digital only journals, audio and video recordings, tweets [or whatever they may be called now], etc.). We would set a baseline for students would be able to successfully complete in a timed environment.</a:t>
            </a:r>
          </a:p>
          <a:p>
            <a:pPr eaLnBrk="0" hangingPunct="0"/>
            <a:endParaRPr lang="en-US" altLang="en-US" sz="1200" b="1" dirty="0">
              <a:solidFill>
                <a:srgbClr val="000000"/>
              </a:solidFill>
              <a:latin typeface="Times" panose="02020603050405020304" pitchFamily="18" charset="0"/>
            </a:endParaRPr>
          </a:p>
          <a:p>
            <a:pPr eaLnBrk="0" hangingPunct="0"/>
            <a:r>
              <a:rPr lang="en-US" altLang="en-US" sz="1200" b="1" dirty="0">
                <a:solidFill>
                  <a:srgbClr val="000000"/>
                </a:solidFill>
                <a:latin typeface="Times" panose="02020603050405020304" pitchFamily="18" charset="0"/>
              </a:rPr>
              <a:t>NOTES:  </a:t>
            </a:r>
            <a:r>
              <a:rPr lang="en-US" altLang="en-US" sz="1400" dirty="0"/>
              <a:t>Two hours goes fast…</a:t>
            </a:r>
          </a:p>
          <a:p>
            <a:pPr eaLnBrk="0" hangingPunct="0"/>
            <a:endParaRPr lang="en-US" altLang="en-US" sz="1200" dirty="0">
              <a:solidFill>
                <a:srgbClr val="000000"/>
              </a:solidFill>
              <a:latin typeface="Times" panose="02020603050405020304" pitchFamily="18" charset="0"/>
            </a:endParaRPr>
          </a:p>
        </p:txBody>
      </p:sp>
      <p:sp>
        <p:nvSpPr>
          <p:cNvPr id="28" name="TextBox 27">
            <a:extLst>
              <a:ext uri="{FF2B5EF4-FFF2-40B4-BE49-F238E27FC236}">
                <a16:creationId xmlns:a16="http://schemas.microsoft.com/office/drawing/2014/main" id="{2F7CD05E-7804-E66F-467C-E56F8D225BD8}"/>
              </a:ext>
            </a:extLst>
          </p:cNvPr>
          <p:cNvSpPr txBox="1"/>
          <p:nvPr/>
        </p:nvSpPr>
        <p:spPr>
          <a:xfrm>
            <a:off x="1752600" y="6611938"/>
            <a:ext cx="4495800" cy="246062"/>
          </a:xfrm>
          <a:prstGeom prst="rect">
            <a:avLst/>
          </a:prstGeom>
          <a:noFill/>
        </p:spPr>
        <p:txBody>
          <a:bodyPr>
            <a:spAutoFit/>
          </a:bodyPr>
          <a:lstStyle/>
          <a:p>
            <a:pPr fontAlgn="auto">
              <a:spcBef>
                <a:spcPts val="0"/>
              </a:spcBef>
              <a:spcAft>
                <a:spcPts val="0"/>
              </a:spcAft>
              <a:defRPr/>
            </a:pPr>
            <a:endParaRPr lang="en-US" sz="1000" dirty="0">
              <a:solidFill>
                <a:schemeClr val="tx1">
                  <a:lumMod val="50000"/>
                  <a:lumOff val="50000"/>
                </a:schemeClr>
              </a:solidFill>
              <a:latin typeface="+mn-lt"/>
              <a:cs typeface="+mn-cs"/>
            </a:endParaRPr>
          </a:p>
        </p:txBody>
      </p:sp>
      <p:sp>
        <p:nvSpPr>
          <p:cNvPr id="2" name="Rectangle 1">
            <a:extLst>
              <a:ext uri="{FF2B5EF4-FFF2-40B4-BE49-F238E27FC236}">
                <a16:creationId xmlns:a16="http://schemas.microsoft.com/office/drawing/2014/main" id="{A8D832F4-1245-0FEC-29D9-1617B04B10DB}"/>
              </a:ext>
            </a:extLst>
          </p:cNvPr>
          <p:cNvSpPr/>
          <p:nvPr/>
        </p:nvSpPr>
        <p:spPr>
          <a:xfrm>
            <a:off x="363544" y="304800"/>
            <a:ext cx="11353759" cy="330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Line 11">
            <a:extLst>
              <a:ext uri="{FF2B5EF4-FFF2-40B4-BE49-F238E27FC236}">
                <a16:creationId xmlns:a16="http://schemas.microsoft.com/office/drawing/2014/main" id="{ACED6797-6CE0-FE11-736D-C317F4B1E483}"/>
              </a:ext>
            </a:extLst>
          </p:cNvPr>
          <p:cNvSpPr>
            <a:spLocks noChangeShapeType="1"/>
          </p:cNvSpPr>
          <p:nvPr/>
        </p:nvSpPr>
        <p:spPr bwMode="auto">
          <a:xfrm flipV="1">
            <a:off x="6095999" y="304800"/>
            <a:ext cx="1" cy="33083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Text Box 9">
            <a:extLst>
              <a:ext uri="{FF2B5EF4-FFF2-40B4-BE49-F238E27FC236}">
                <a16:creationId xmlns:a16="http://schemas.microsoft.com/office/drawing/2014/main" id="{643CD06F-1178-BE1A-122F-893C5B1972E4}"/>
              </a:ext>
            </a:extLst>
          </p:cNvPr>
          <p:cNvSpPr txBox="1">
            <a:spLocks noChangeArrowheads="1"/>
          </p:cNvSpPr>
          <p:nvPr/>
        </p:nvSpPr>
        <p:spPr bwMode="auto">
          <a:xfrm>
            <a:off x="354806" y="696277"/>
            <a:ext cx="10842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Visual: </a:t>
            </a:r>
            <a:endParaRPr lang="en-US" altLang="en-US" sz="1200" dirty="0">
              <a:solidFill>
                <a:srgbClr val="000000"/>
              </a:solidFill>
              <a:latin typeface="Times" panose="02020603050405020304" pitchFamily="18" charset="0"/>
            </a:endParaRPr>
          </a:p>
        </p:txBody>
      </p:sp>
      <p:sp>
        <p:nvSpPr>
          <p:cNvPr id="20" name="Rectangle 29">
            <a:extLst>
              <a:ext uri="{FF2B5EF4-FFF2-40B4-BE49-F238E27FC236}">
                <a16:creationId xmlns:a16="http://schemas.microsoft.com/office/drawing/2014/main" id="{D01584C8-4D4A-8E52-4DFB-AA6C9C7334FB}"/>
              </a:ext>
            </a:extLst>
          </p:cNvPr>
          <p:cNvSpPr>
            <a:spLocks noChangeArrowheads="1"/>
          </p:cNvSpPr>
          <p:nvPr/>
        </p:nvSpPr>
        <p:spPr bwMode="auto">
          <a:xfrm>
            <a:off x="363538" y="4505325"/>
            <a:ext cx="11353769" cy="1068457"/>
          </a:xfrm>
          <a:prstGeom prst="rect">
            <a:avLst/>
          </a:prstGeom>
          <a:solidFill>
            <a:srgbClr val="FFFFFF"/>
          </a:solidFill>
          <a:ln w="9525">
            <a:solidFill>
              <a:srgbClr val="000000"/>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endParaRPr lang="en-US" altLang="en-US" sz="2400">
              <a:solidFill>
                <a:srgbClr val="000000"/>
              </a:solidFill>
              <a:latin typeface="Times" panose="02020603050405020304" pitchFamily="18" charset="0"/>
            </a:endParaRPr>
          </a:p>
        </p:txBody>
      </p:sp>
      <p:sp>
        <p:nvSpPr>
          <p:cNvPr id="21" name="Text Box 9">
            <a:extLst>
              <a:ext uri="{FF2B5EF4-FFF2-40B4-BE49-F238E27FC236}">
                <a16:creationId xmlns:a16="http://schemas.microsoft.com/office/drawing/2014/main" id="{03F490BB-5575-EC82-9325-3A079FC7E1A5}"/>
              </a:ext>
            </a:extLst>
          </p:cNvPr>
          <p:cNvSpPr txBox="1">
            <a:spLocks noChangeArrowheads="1"/>
          </p:cNvSpPr>
          <p:nvPr/>
        </p:nvSpPr>
        <p:spPr bwMode="auto">
          <a:xfrm>
            <a:off x="354806" y="4520054"/>
            <a:ext cx="11303793" cy="1053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r>
              <a:rPr lang="en-US" altLang="en-US" sz="1200" b="1" dirty="0">
                <a:solidFill>
                  <a:srgbClr val="000000"/>
                </a:solidFill>
              </a:rPr>
              <a:t>Audio: Compare your responses to what your readers (not to mention your instructors) will expect.   </a:t>
            </a:r>
            <a:endParaRPr lang="en-US" altLang="en-US" sz="1200" dirty="0">
              <a:solidFill>
                <a:srgbClr val="000000"/>
              </a:solidFill>
              <a:latin typeface="Times" panose="02020603050405020304" pitchFamily="18" charset="0"/>
            </a:endParaRPr>
          </a:p>
        </p:txBody>
      </p:sp>
      <p:sp>
        <p:nvSpPr>
          <p:cNvPr id="23" name="TextBox 22">
            <a:extLst>
              <a:ext uri="{FF2B5EF4-FFF2-40B4-BE49-F238E27FC236}">
                <a16:creationId xmlns:a16="http://schemas.microsoft.com/office/drawing/2014/main" id="{0EDD4FDE-3952-C77A-AEBB-237E198E15B2}"/>
              </a:ext>
            </a:extLst>
          </p:cNvPr>
          <p:cNvSpPr txBox="1"/>
          <p:nvPr/>
        </p:nvSpPr>
        <p:spPr>
          <a:xfrm>
            <a:off x="8333590" y="638175"/>
            <a:ext cx="3383713" cy="1800472"/>
          </a:xfrm>
          <a:prstGeom prst="rect">
            <a:avLst/>
          </a:prstGeom>
          <a:noFill/>
          <a:ln>
            <a:solidFill>
              <a:schemeClr val="tx1"/>
            </a:solidFill>
          </a:ln>
        </p:spPr>
        <p:txBody>
          <a:bodyPr wrap="square" rtlCol="0">
            <a:noAutofit/>
          </a:bodyPr>
          <a:lstStyle/>
          <a:p>
            <a:r>
              <a:rPr lang="en-US" dirty="0"/>
              <a:t>[It would be great if the learners work could be displayed here along with properly formatted entries.].  This may need to separate out each example…</a:t>
            </a:r>
          </a:p>
        </p:txBody>
      </p:sp>
      <p:sp>
        <p:nvSpPr>
          <p:cNvPr id="5" name="TextBox 4">
            <a:extLst>
              <a:ext uri="{FF2B5EF4-FFF2-40B4-BE49-F238E27FC236}">
                <a16:creationId xmlns:a16="http://schemas.microsoft.com/office/drawing/2014/main" id="{4F83E058-5B63-55DC-B09E-0202772D97BD}"/>
              </a:ext>
            </a:extLst>
          </p:cNvPr>
          <p:cNvSpPr txBox="1"/>
          <p:nvPr/>
        </p:nvSpPr>
        <p:spPr>
          <a:xfrm>
            <a:off x="642024" y="1130548"/>
            <a:ext cx="2133600" cy="3139321"/>
          </a:xfrm>
          <a:prstGeom prst="rect">
            <a:avLst/>
          </a:prstGeom>
          <a:noFill/>
          <a:ln>
            <a:solidFill>
              <a:srgbClr val="000000"/>
            </a:solidFill>
          </a:ln>
        </p:spPr>
        <p:txBody>
          <a:bodyPr wrap="square" rtlCol="0">
            <a:spAutoFit/>
          </a:bodyPr>
          <a:lstStyle/>
          <a:p>
            <a:endParaRPr lang="en-US" dirty="0"/>
          </a:p>
          <a:p>
            <a:endParaRPr lang="en-US" dirty="0"/>
          </a:p>
          <a:p>
            <a:r>
              <a:rPr lang="en-US" dirty="0"/>
              <a:t>Properly formatted bibliography from pretest activities</a:t>
            </a:r>
          </a:p>
          <a:p>
            <a:endParaRPr lang="en-US" dirty="0"/>
          </a:p>
          <a:p>
            <a:r>
              <a:rPr lang="en-US" dirty="0"/>
              <a:t>(include Turabian citations)</a:t>
            </a:r>
          </a:p>
          <a:p>
            <a:endParaRPr lang="en-US" dirty="0"/>
          </a:p>
          <a:p>
            <a:endParaRPr lang="en-US" dirty="0"/>
          </a:p>
          <a:p>
            <a:endParaRPr lang="en-US" dirty="0"/>
          </a:p>
        </p:txBody>
      </p:sp>
      <p:sp>
        <p:nvSpPr>
          <p:cNvPr id="7" name="TextBox 6">
            <a:extLst>
              <a:ext uri="{FF2B5EF4-FFF2-40B4-BE49-F238E27FC236}">
                <a16:creationId xmlns:a16="http://schemas.microsoft.com/office/drawing/2014/main" id="{99D3D2A9-CFF9-4816-1461-D16B4AF64742}"/>
              </a:ext>
            </a:extLst>
          </p:cNvPr>
          <p:cNvSpPr txBox="1"/>
          <p:nvPr/>
        </p:nvSpPr>
        <p:spPr>
          <a:xfrm>
            <a:off x="3048000" y="1088929"/>
            <a:ext cx="2362200" cy="3200876"/>
          </a:xfrm>
          <a:prstGeom prst="rect">
            <a:avLst/>
          </a:prstGeom>
          <a:noFill/>
          <a:ln>
            <a:solidFill>
              <a:srgbClr val="000000"/>
            </a:solidFill>
          </a:ln>
        </p:spPr>
        <p:txBody>
          <a:bodyPr wrap="square" rtlCol="0">
            <a:spAutoFit/>
          </a:bodyPr>
          <a:lstStyle/>
          <a:p>
            <a:endParaRPr lang="en-US" dirty="0"/>
          </a:p>
          <a:p>
            <a:r>
              <a:rPr lang="en-US" dirty="0"/>
              <a:t>Element identification for properly formatted entries:</a:t>
            </a:r>
          </a:p>
          <a:p>
            <a:endParaRPr lang="en-US" dirty="0"/>
          </a:p>
          <a:p>
            <a:r>
              <a:rPr lang="en-US" sz="1400" dirty="0"/>
              <a:t>Author surname, Author personal name.  </a:t>
            </a:r>
            <a:r>
              <a:rPr lang="en-US" sz="1400" i="1" dirty="0"/>
              <a:t>Title: Subtitle…</a:t>
            </a:r>
          </a:p>
          <a:p>
            <a:endParaRPr lang="en-US" sz="1400" i="1" dirty="0"/>
          </a:p>
          <a:p>
            <a:r>
              <a:rPr lang="en-US" sz="1400" dirty="0"/>
              <a:t>Author surname, Author personal name.  “Article Title”. </a:t>
            </a:r>
            <a:r>
              <a:rPr lang="en-US" sz="1400" i="1" dirty="0"/>
              <a:t>Journal Title</a:t>
            </a:r>
          </a:p>
          <a:p>
            <a:endParaRPr lang="en-US" sz="1400" dirty="0"/>
          </a:p>
        </p:txBody>
      </p:sp>
      <p:sp>
        <p:nvSpPr>
          <p:cNvPr id="8" name="TextBox 7">
            <a:extLst>
              <a:ext uri="{FF2B5EF4-FFF2-40B4-BE49-F238E27FC236}">
                <a16:creationId xmlns:a16="http://schemas.microsoft.com/office/drawing/2014/main" id="{4636E53A-7F3C-C91A-48B1-5E9F0976BD13}"/>
              </a:ext>
            </a:extLst>
          </p:cNvPr>
          <p:cNvSpPr txBox="1"/>
          <p:nvPr/>
        </p:nvSpPr>
        <p:spPr>
          <a:xfrm>
            <a:off x="5600702" y="1130548"/>
            <a:ext cx="2362200" cy="3077766"/>
          </a:xfrm>
          <a:prstGeom prst="rect">
            <a:avLst/>
          </a:prstGeom>
          <a:noFill/>
          <a:ln>
            <a:solidFill>
              <a:srgbClr val="000000"/>
            </a:solidFill>
          </a:ln>
        </p:spPr>
        <p:txBody>
          <a:bodyPr wrap="square" rtlCol="0">
            <a:spAutoFit/>
          </a:bodyPr>
          <a:lstStyle/>
          <a:p>
            <a:endParaRPr lang="en-US" dirty="0"/>
          </a:p>
          <a:p>
            <a:endParaRPr lang="en-US" dirty="0"/>
          </a:p>
          <a:p>
            <a:r>
              <a:rPr lang="en-US" dirty="0"/>
              <a:t>Learner’s constructed bibliography entries</a:t>
            </a:r>
          </a:p>
          <a:p>
            <a:endParaRPr lang="en-US" dirty="0"/>
          </a:p>
          <a:p>
            <a:r>
              <a:rPr lang="en-US" dirty="0"/>
              <a:t>(</a:t>
            </a:r>
            <a:r>
              <a:rPr lang="en-US" sz="1400" dirty="0"/>
              <a:t>thinking through how to code/identify errors and misplacements</a:t>
            </a:r>
            <a:r>
              <a:rPr lang="en-US" dirty="0"/>
              <a:t>)</a:t>
            </a:r>
          </a:p>
          <a:p>
            <a:endParaRPr lang="en-US" dirty="0"/>
          </a:p>
          <a:p>
            <a:endParaRPr lang="en-US" dirty="0"/>
          </a:p>
        </p:txBody>
      </p:sp>
    </p:spTree>
    <p:custDataLst>
      <p:tags r:id="rId1"/>
    </p:custDataLst>
    <p:extLst>
      <p:ext uri="{BB962C8B-B14F-4D97-AF65-F5344CB8AC3E}">
        <p14:creationId xmlns:p14="http://schemas.microsoft.com/office/powerpoint/2010/main" val="9848993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11635</TotalTime>
  <Words>1102</Words>
  <Application>Microsoft Macintosh PowerPoint</Application>
  <PresentationFormat>Widescreen</PresentationFormat>
  <Paragraphs>96</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Valued Acer Customer</dc:creator>
  <cp:lastModifiedBy>Ryan Shrauner</cp:lastModifiedBy>
  <cp:revision>6</cp:revision>
  <cp:lastPrinted>2024-03-01T22:08:27Z</cp:lastPrinted>
  <dcterms:created xsi:type="dcterms:W3CDTF">2009-06-29T01:40:26Z</dcterms:created>
  <dcterms:modified xsi:type="dcterms:W3CDTF">2024-03-06T19:22:47Z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468B853E-3CE6-463E-B2AF-47F1C9989993</vt:lpwstr>
  </property>
  <property fmtid="{D5CDD505-2E9C-101B-9397-08002B2CF9AE}" pid="3" name="ArticulatePath">
    <vt:lpwstr>visual-template1_Malamed</vt:lpwstr>
  </property>
</Properties>
</file>