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7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CC032-D6C0-43C6-B643-4143FF6FC91B}" v="30" dt="2023-11-29T03:50:49.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50" d="100"/>
          <a:sy n="50" d="100"/>
        </p:scale>
        <p:origin x="9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E1BE-073E-73A7-77F0-D4BD2F4C2E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C1F70C-7FDF-0281-848B-394A1A4D1B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D379BB-B45D-4358-FED9-95F936537BC9}"/>
              </a:ext>
            </a:extLst>
          </p:cNvPr>
          <p:cNvSpPr>
            <a:spLocks noGrp="1"/>
          </p:cNvSpPr>
          <p:nvPr>
            <p:ph type="dt" sz="half" idx="10"/>
          </p:nvPr>
        </p:nvSpPr>
        <p:spPr/>
        <p:txBody>
          <a:bodyPr/>
          <a:lstStyle/>
          <a:p>
            <a:fld id="{B8EAA129-2FB8-4790-9E3E-CC76EEB85FCD}" type="datetimeFigureOut">
              <a:rPr lang="en-US" smtClean="0"/>
              <a:t>6/2/2024</a:t>
            </a:fld>
            <a:endParaRPr lang="en-US"/>
          </a:p>
        </p:txBody>
      </p:sp>
      <p:sp>
        <p:nvSpPr>
          <p:cNvPr id="5" name="Footer Placeholder 4">
            <a:extLst>
              <a:ext uri="{FF2B5EF4-FFF2-40B4-BE49-F238E27FC236}">
                <a16:creationId xmlns:a16="http://schemas.microsoft.com/office/drawing/2014/main" id="{1FB9EBF2-7A12-4B8F-62E2-EDA4A068A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7C399-0EBF-1259-B2BE-154E9082CC90}"/>
              </a:ext>
            </a:extLst>
          </p:cNvPr>
          <p:cNvSpPr>
            <a:spLocks noGrp="1"/>
          </p:cNvSpPr>
          <p:nvPr>
            <p:ph type="sldNum" sz="quarter" idx="12"/>
          </p:nvPr>
        </p:nvSpPr>
        <p:spPr/>
        <p:txBody>
          <a:bodyPr/>
          <a:lstStyle/>
          <a:p>
            <a:fld id="{5E0D7961-955A-46A3-9E62-7CC311ECD653}" type="slidenum">
              <a:rPr lang="en-US" smtClean="0"/>
              <a:t>‹#›</a:t>
            </a:fld>
            <a:endParaRPr lang="en-US"/>
          </a:p>
        </p:txBody>
      </p:sp>
    </p:spTree>
    <p:extLst>
      <p:ext uri="{BB962C8B-B14F-4D97-AF65-F5344CB8AC3E}">
        <p14:creationId xmlns:p14="http://schemas.microsoft.com/office/powerpoint/2010/main" val="1513065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CA6E3-D36F-1FEF-1627-CE425F3858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D7D022-D0FE-C1ED-A940-E6023F7530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EB544C-DC6A-DE2E-62AE-2C0B55E9D49F}"/>
              </a:ext>
            </a:extLst>
          </p:cNvPr>
          <p:cNvSpPr>
            <a:spLocks noGrp="1"/>
          </p:cNvSpPr>
          <p:nvPr>
            <p:ph type="dt" sz="half" idx="10"/>
          </p:nvPr>
        </p:nvSpPr>
        <p:spPr/>
        <p:txBody>
          <a:bodyPr/>
          <a:lstStyle/>
          <a:p>
            <a:fld id="{B8EAA129-2FB8-4790-9E3E-CC76EEB85FCD}" type="datetimeFigureOut">
              <a:rPr lang="en-US" smtClean="0"/>
              <a:t>6/2/2024</a:t>
            </a:fld>
            <a:endParaRPr lang="en-US"/>
          </a:p>
        </p:txBody>
      </p:sp>
      <p:sp>
        <p:nvSpPr>
          <p:cNvPr id="5" name="Footer Placeholder 4">
            <a:extLst>
              <a:ext uri="{FF2B5EF4-FFF2-40B4-BE49-F238E27FC236}">
                <a16:creationId xmlns:a16="http://schemas.microsoft.com/office/drawing/2014/main" id="{E76057A7-6327-F0A1-0172-713C84272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29287-5979-7696-1AB9-CA79DD93131D}"/>
              </a:ext>
            </a:extLst>
          </p:cNvPr>
          <p:cNvSpPr>
            <a:spLocks noGrp="1"/>
          </p:cNvSpPr>
          <p:nvPr>
            <p:ph type="sldNum" sz="quarter" idx="12"/>
          </p:nvPr>
        </p:nvSpPr>
        <p:spPr/>
        <p:txBody>
          <a:bodyPr/>
          <a:lstStyle/>
          <a:p>
            <a:fld id="{5E0D7961-955A-46A3-9E62-7CC311ECD653}" type="slidenum">
              <a:rPr lang="en-US" smtClean="0"/>
              <a:t>‹#›</a:t>
            </a:fld>
            <a:endParaRPr lang="en-US"/>
          </a:p>
        </p:txBody>
      </p:sp>
    </p:spTree>
    <p:extLst>
      <p:ext uri="{BB962C8B-B14F-4D97-AF65-F5344CB8AC3E}">
        <p14:creationId xmlns:p14="http://schemas.microsoft.com/office/powerpoint/2010/main" val="183045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079B84-35E5-F42A-FAF0-9EEDA1937C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2F3309-900D-D5DC-409A-F2F5D286B7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2CC979-E50A-BBFD-BB73-A6CC43C9F2F1}"/>
              </a:ext>
            </a:extLst>
          </p:cNvPr>
          <p:cNvSpPr>
            <a:spLocks noGrp="1"/>
          </p:cNvSpPr>
          <p:nvPr>
            <p:ph type="dt" sz="half" idx="10"/>
          </p:nvPr>
        </p:nvSpPr>
        <p:spPr/>
        <p:txBody>
          <a:bodyPr/>
          <a:lstStyle/>
          <a:p>
            <a:fld id="{B8EAA129-2FB8-4790-9E3E-CC76EEB85FCD}" type="datetimeFigureOut">
              <a:rPr lang="en-US" smtClean="0"/>
              <a:t>6/2/2024</a:t>
            </a:fld>
            <a:endParaRPr lang="en-US"/>
          </a:p>
        </p:txBody>
      </p:sp>
      <p:sp>
        <p:nvSpPr>
          <p:cNvPr id="5" name="Footer Placeholder 4">
            <a:extLst>
              <a:ext uri="{FF2B5EF4-FFF2-40B4-BE49-F238E27FC236}">
                <a16:creationId xmlns:a16="http://schemas.microsoft.com/office/drawing/2014/main" id="{A07FD539-0FDB-43F8-F5FE-4877ED02C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29F96-ED1F-F8B1-E10E-17DCEBFFA538}"/>
              </a:ext>
            </a:extLst>
          </p:cNvPr>
          <p:cNvSpPr>
            <a:spLocks noGrp="1"/>
          </p:cNvSpPr>
          <p:nvPr>
            <p:ph type="sldNum" sz="quarter" idx="12"/>
          </p:nvPr>
        </p:nvSpPr>
        <p:spPr/>
        <p:txBody>
          <a:bodyPr/>
          <a:lstStyle/>
          <a:p>
            <a:fld id="{5E0D7961-955A-46A3-9E62-7CC311ECD653}" type="slidenum">
              <a:rPr lang="en-US" smtClean="0"/>
              <a:t>‹#›</a:t>
            </a:fld>
            <a:endParaRPr lang="en-US"/>
          </a:p>
        </p:txBody>
      </p:sp>
    </p:spTree>
    <p:extLst>
      <p:ext uri="{BB962C8B-B14F-4D97-AF65-F5344CB8AC3E}">
        <p14:creationId xmlns:p14="http://schemas.microsoft.com/office/powerpoint/2010/main" val="311657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ED8E-AAB6-86B5-B372-CBF051C1A6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21C8F-6D92-0E86-2D0B-EED6745F33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6D86E-DB1B-D417-4DC2-F8D209DBE3F4}"/>
              </a:ext>
            </a:extLst>
          </p:cNvPr>
          <p:cNvSpPr>
            <a:spLocks noGrp="1"/>
          </p:cNvSpPr>
          <p:nvPr>
            <p:ph type="dt" sz="half" idx="10"/>
          </p:nvPr>
        </p:nvSpPr>
        <p:spPr/>
        <p:txBody>
          <a:bodyPr/>
          <a:lstStyle/>
          <a:p>
            <a:fld id="{B8EAA129-2FB8-4790-9E3E-CC76EEB85FCD}" type="datetimeFigureOut">
              <a:rPr lang="en-US" smtClean="0"/>
              <a:t>6/2/2024</a:t>
            </a:fld>
            <a:endParaRPr lang="en-US"/>
          </a:p>
        </p:txBody>
      </p:sp>
      <p:sp>
        <p:nvSpPr>
          <p:cNvPr id="5" name="Footer Placeholder 4">
            <a:extLst>
              <a:ext uri="{FF2B5EF4-FFF2-40B4-BE49-F238E27FC236}">
                <a16:creationId xmlns:a16="http://schemas.microsoft.com/office/drawing/2014/main" id="{9FF3D210-C7B1-E6AB-0743-44E742FAC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DB208-8822-4B08-544A-6925E2655E93}"/>
              </a:ext>
            </a:extLst>
          </p:cNvPr>
          <p:cNvSpPr>
            <a:spLocks noGrp="1"/>
          </p:cNvSpPr>
          <p:nvPr>
            <p:ph type="sldNum" sz="quarter" idx="12"/>
          </p:nvPr>
        </p:nvSpPr>
        <p:spPr/>
        <p:txBody>
          <a:bodyPr/>
          <a:lstStyle/>
          <a:p>
            <a:fld id="{5E0D7961-955A-46A3-9E62-7CC311ECD653}" type="slidenum">
              <a:rPr lang="en-US" smtClean="0"/>
              <a:t>‹#›</a:t>
            </a:fld>
            <a:endParaRPr lang="en-US"/>
          </a:p>
        </p:txBody>
      </p:sp>
    </p:spTree>
    <p:extLst>
      <p:ext uri="{BB962C8B-B14F-4D97-AF65-F5344CB8AC3E}">
        <p14:creationId xmlns:p14="http://schemas.microsoft.com/office/powerpoint/2010/main" val="308119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7A939-9B09-EC47-F505-EBC13AAD9B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B93EA7-5288-818F-9339-51E84CDB20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E4F268-0544-2492-EEA3-6BD5E9D33499}"/>
              </a:ext>
            </a:extLst>
          </p:cNvPr>
          <p:cNvSpPr>
            <a:spLocks noGrp="1"/>
          </p:cNvSpPr>
          <p:nvPr>
            <p:ph type="dt" sz="half" idx="10"/>
          </p:nvPr>
        </p:nvSpPr>
        <p:spPr/>
        <p:txBody>
          <a:bodyPr/>
          <a:lstStyle/>
          <a:p>
            <a:fld id="{B8EAA129-2FB8-4790-9E3E-CC76EEB85FCD}" type="datetimeFigureOut">
              <a:rPr lang="en-US" smtClean="0"/>
              <a:t>6/2/2024</a:t>
            </a:fld>
            <a:endParaRPr lang="en-US"/>
          </a:p>
        </p:txBody>
      </p:sp>
      <p:sp>
        <p:nvSpPr>
          <p:cNvPr id="5" name="Footer Placeholder 4">
            <a:extLst>
              <a:ext uri="{FF2B5EF4-FFF2-40B4-BE49-F238E27FC236}">
                <a16:creationId xmlns:a16="http://schemas.microsoft.com/office/drawing/2014/main" id="{237D2740-2D4B-C336-0190-852639D08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CAC22-7810-59AA-BBBD-F9D13872635E}"/>
              </a:ext>
            </a:extLst>
          </p:cNvPr>
          <p:cNvSpPr>
            <a:spLocks noGrp="1"/>
          </p:cNvSpPr>
          <p:nvPr>
            <p:ph type="sldNum" sz="quarter" idx="12"/>
          </p:nvPr>
        </p:nvSpPr>
        <p:spPr/>
        <p:txBody>
          <a:bodyPr/>
          <a:lstStyle/>
          <a:p>
            <a:fld id="{5E0D7961-955A-46A3-9E62-7CC311ECD653}" type="slidenum">
              <a:rPr lang="en-US" smtClean="0"/>
              <a:t>‹#›</a:t>
            </a:fld>
            <a:endParaRPr lang="en-US"/>
          </a:p>
        </p:txBody>
      </p:sp>
    </p:spTree>
    <p:extLst>
      <p:ext uri="{BB962C8B-B14F-4D97-AF65-F5344CB8AC3E}">
        <p14:creationId xmlns:p14="http://schemas.microsoft.com/office/powerpoint/2010/main" val="180768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2693F-A27A-718D-507B-8DFE27C8F5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48B9F4-CDD6-FF8E-B323-E24F074A88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E10985-124F-9C51-A5FA-73E412BE7F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D90690-096A-2733-1CCB-A76B8E4FD409}"/>
              </a:ext>
            </a:extLst>
          </p:cNvPr>
          <p:cNvSpPr>
            <a:spLocks noGrp="1"/>
          </p:cNvSpPr>
          <p:nvPr>
            <p:ph type="dt" sz="half" idx="10"/>
          </p:nvPr>
        </p:nvSpPr>
        <p:spPr/>
        <p:txBody>
          <a:bodyPr/>
          <a:lstStyle/>
          <a:p>
            <a:fld id="{B8EAA129-2FB8-4790-9E3E-CC76EEB85FCD}" type="datetimeFigureOut">
              <a:rPr lang="en-US" smtClean="0"/>
              <a:t>6/2/2024</a:t>
            </a:fld>
            <a:endParaRPr lang="en-US"/>
          </a:p>
        </p:txBody>
      </p:sp>
      <p:sp>
        <p:nvSpPr>
          <p:cNvPr id="6" name="Footer Placeholder 5">
            <a:extLst>
              <a:ext uri="{FF2B5EF4-FFF2-40B4-BE49-F238E27FC236}">
                <a16:creationId xmlns:a16="http://schemas.microsoft.com/office/drawing/2014/main" id="{35650722-8BDF-BB32-6351-21616E9FEE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15CF9-B3F9-A730-70CF-CD9995B7648F}"/>
              </a:ext>
            </a:extLst>
          </p:cNvPr>
          <p:cNvSpPr>
            <a:spLocks noGrp="1"/>
          </p:cNvSpPr>
          <p:nvPr>
            <p:ph type="sldNum" sz="quarter" idx="12"/>
          </p:nvPr>
        </p:nvSpPr>
        <p:spPr/>
        <p:txBody>
          <a:bodyPr/>
          <a:lstStyle/>
          <a:p>
            <a:fld id="{5E0D7961-955A-46A3-9E62-7CC311ECD653}" type="slidenum">
              <a:rPr lang="en-US" smtClean="0"/>
              <a:t>‹#›</a:t>
            </a:fld>
            <a:endParaRPr lang="en-US"/>
          </a:p>
        </p:txBody>
      </p:sp>
    </p:spTree>
    <p:extLst>
      <p:ext uri="{BB962C8B-B14F-4D97-AF65-F5344CB8AC3E}">
        <p14:creationId xmlns:p14="http://schemas.microsoft.com/office/powerpoint/2010/main" val="29691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9BC3D-B5B8-900F-5EF0-84AE307A39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0CDB3F-03E2-EF73-25D2-EABA7B00A8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16530A-FB14-9B9C-56EB-C399E3CD41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26D1FB-D0AE-725F-C49D-F2A7FEA0F9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F5845A-91AC-8156-FE22-AAECA452D9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BC28BF-FCC2-3EEC-73FC-B7B8E0AC9D39}"/>
              </a:ext>
            </a:extLst>
          </p:cNvPr>
          <p:cNvSpPr>
            <a:spLocks noGrp="1"/>
          </p:cNvSpPr>
          <p:nvPr>
            <p:ph type="dt" sz="half" idx="10"/>
          </p:nvPr>
        </p:nvSpPr>
        <p:spPr/>
        <p:txBody>
          <a:bodyPr/>
          <a:lstStyle/>
          <a:p>
            <a:fld id="{B8EAA129-2FB8-4790-9E3E-CC76EEB85FCD}" type="datetimeFigureOut">
              <a:rPr lang="en-US" smtClean="0"/>
              <a:t>6/2/2024</a:t>
            </a:fld>
            <a:endParaRPr lang="en-US"/>
          </a:p>
        </p:txBody>
      </p:sp>
      <p:sp>
        <p:nvSpPr>
          <p:cNvPr id="8" name="Footer Placeholder 7">
            <a:extLst>
              <a:ext uri="{FF2B5EF4-FFF2-40B4-BE49-F238E27FC236}">
                <a16:creationId xmlns:a16="http://schemas.microsoft.com/office/drawing/2014/main" id="{D83B359C-1FCF-2F94-BDF6-79FB6D8118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EDBE07-6F20-CED1-F864-6C74BB88950A}"/>
              </a:ext>
            </a:extLst>
          </p:cNvPr>
          <p:cNvSpPr>
            <a:spLocks noGrp="1"/>
          </p:cNvSpPr>
          <p:nvPr>
            <p:ph type="sldNum" sz="quarter" idx="12"/>
          </p:nvPr>
        </p:nvSpPr>
        <p:spPr/>
        <p:txBody>
          <a:bodyPr/>
          <a:lstStyle/>
          <a:p>
            <a:fld id="{5E0D7961-955A-46A3-9E62-7CC311ECD653}" type="slidenum">
              <a:rPr lang="en-US" smtClean="0"/>
              <a:t>‹#›</a:t>
            </a:fld>
            <a:endParaRPr lang="en-US"/>
          </a:p>
        </p:txBody>
      </p:sp>
    </p:spTree>
    <p:extLst>
      <p:ext uri="{BB962C8B-B14F-4D97-AF65-F5344CB8AC3E}">
        <p14:creationId xmlns:p14="http://schemas.microsoft.com/office/powerpoint/2010/main" val="3726650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26754-443A-34E1-7919-6820EF709C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474589-C625-D53B-7F0B-03F0A9F3E0B5}"/>
              </a:ext>
            </a:extLst>
          </p:cNvPr>
          <p:cNvSpPr>
            <a:spLocks noGrp="1"/>
          </p:cNvSpPr>
          <p:nvPr>
            <p:ph type="dt" sz="half" idx="10"/>
          </p:nvPr>
        </p:nvSpPr>
        <p:spPr/>
        <p:txBody>
          <a:bodyPr/>
          <a:lstStyle/>
          <a:p>
            <a:fld id="{B8EAA129-2FB8-4790-9E3E-CC76EEB85FCD}" type="datetimeFigureOut">
              <a:rPr lang="en-US" smtClean="0"/>
              <a:t>6/2/2024</a:t>
            </a:fld>
            <a:endParaRPr lang="en-US"/>
          </a:p>
        </p:txBody>
      </p:sp>
      <p:sp>
        <p:nvSpPr>
          <p:cNvPr id="4" name="Footer Placeholder 3">
            <a:extLst>
              <a:ext uri="{FF2B5EF4-FFF2-40B4-BE49-F238E27FC236}">
                <a16:creationId xmlns:a16="http://schemas.microsoft.com/office/drawing/2014/main" id="{4BB9C3C8-2308-1B50-EFBD-D533B25846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469DEF-8E4C-9C01-48B1-2FE9E92090B3}"/>
              </a:ext>
            </a:extLst>
          </p:cNvPr>
          <p:cNvSpPr>
            <a:spLocks noGrp="1"/>
          </p:cNvSpPr>
          <p:nvPr>
            <p:ph type="sldNum" sz="quarter" idx="12"/>
          </p:nvPr>
        </p:nvSpPr>
        <p:spPr/>
        <p:txBody>
          <a:bodyPr/>
          <a:lstStyle/>
          <a:p>
            <a:fld id="{5E0D7961-955A-46A3-9E62-7CC311ECD653}" type="slidenum">
              <a:rPr lang="en-US" smtClean="0"/>
              <a:t>‹#›</a:t>
            </a:fld>
            <a:endParaRPr lang="en-US"/>
          </a:p>
        </p:txBody>
      </p:sp>
    </p:spTree>
    <p:extLst>
      <p:ext uri="{BB962C8B-B14F-4D97-AF65-F5344CB8AC3E}">
        <p14:creationId xmlns:p14="http://schemas.microsoft.com/office/powerpoint/2010/main" val="233090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53A857-D158-F2B2-5E8E-180AEEB719B0}"/>
              </a:ext>
            </a:extLst>
          </p:cNvPr>
          <p:cNvSpPr>
            <a:spLocks noGrp="1"/>
          </p:cNvSpPr>
          <p:nvPr>
            <p:ph type="dt" sz="half" idx="10"/>
          </p:nvPr>
        </p:nvSpPr>
        <p:spPr/>
        <p:txBody>
          <a:bodyPr/>
          <a:lstStyle/>
          <a:p>
            <a:fld id="{B8EAA129-2FB8-4790-9E3E-CC76EEB85FCD}" type="datetimeFigureOut">
              <a:rPr lang="en-US" smtClean="0"/>
              <a:t>6/2/2024</a:t>
            </a:fld>
            <a:endParaRPr lang="en-US"/>
          </a:p>
        </p:txBody>
      </p:sp>
      <p:sp>
        <p:nvSpPr>
          <p:cNvPr id="3" name="Footer Placeholder 2">
            <a:extLst>
              <a:ext uri="{FF2B5EF4-FFF2-40B4-BE49-F238E27FC236}">
                <a16:creationId xmlns:a16="http://schemas.microsoft.com/office/drawing/2014/main" id="{526467E7-B849-6A62-5A01-1529D0312F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7799BB-8D6D-BC2B-AC63-ED1AD6EB747B}"/>
              </a:ext>
            </a:extLst>
          </p:cNvPr>
          <p:cNvSpPr>
            <a:spLocks noGrp="1"/>
          </p:cNvSpPr>
          <p:nvPr>
            <p:ph type="sldNum" sz="quarter" idx="12"/>
          </p:nvPr>
        </p:nvSpPr>
        <p:spPr/>
        <p:txBody>
          <a:bodyPr/>
          <a:lstStyle/>
          <a:p>
            <a:fld id="{5E0D7961-955A-46A3-9E62-7CC311ECD653}" type="slidenum">
              <a:rPr lang="en-US" smtClean="0"/>
              <a:t>‹#›</a:t>
            </a:fld>
            <a:endParaRPr lang="en-US"/>
          </a:p>
        </p:txBody>
      </p:sp>
    </p:spTree>
    <p:extLst>
      <p:ext uri="{BB962C8B-B14F-4D97-AF65-F5344CB8AC3E}">
        <p14:creationId xmlns:p14="http://schemas.microsoft.com/office/powerpoint/2010/main" val="1079996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8CEEA-0EDA-1509-08A9-940E850DD7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2ADCBC-887A-4044-0CE1-66B74F8E0C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2567AD-EFC8-9CDD-9DA7-6CD41FE55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41F3BA-2D27-AA49-4083-F64E5FE84C16}"/>
              </a:ext>
            </a:extLst>
          </p:cNvPr>
          <p:cNvSpPr>
            <a:spLocks noGrp="1"/>
          </p:cNvSpPr>
          <p:nvPr>
            <p:ph type="dt" sz="half" idx="10"/>
          </p:nvPr>
        </p:nvSpPr>
        <p:spPr/>
        <p:txBody>
          <a:bodyPr/>
          <a:lstStyle/>
          <a:p>
            <a:fld id="{B8EAA129-2FB8-4790-9E3E-CC76EEB85FCD}" type="datetimeFigureOut">
              <a:rPr lang="en-US" smtClean="0"/>
              <a:t>6/2/2024</a:t>
            </a:fld>
            <a:endParaRPr lang="en-US"/>
          </a:p>
        </p:txBody>
      </p:sp>
      <p:sp>
        <p:nvSpPr>
          <p:cNvPr id="6" name="Footer Placeholder 5">
            <a:extLst>
              <a:ext uri="{FF2B5EF4-FFF2-40B4-BE49-F238E27FC236}">
                <a16:creationId xmlns:a16="http://schemas.microsoft.com/office/drawing/2014/main" id="{D7FB2650-717D-37D9-9E7C-7458D2F43B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8826B-1C2D-E062-0A5C-0D288F4C1952}"/>
              </a:ext>
            </a:extLst>
          </p:cNvPr>
          <p:cNvSpPr>
            <a:spLocks noGrp="1"/>
          </p:cNvSpPr>
          <p:nvPr>
            <p:ph type="sldNum" sz="quarter" idx="12"/>
          </p:nvPr>
        </p:nvSpPr>
        <p:spPr/>
        <p:txBody>
          <a:bodyPr/>
          <a:lstStyle/>
          <a:p>
            <a:fld id="{5E0D7961-955A-46A3-9E62-7CC311ECD653}" type="slidenum">
              <a:rPr lang="en-US" smtClean="0"/>
              <a:t>‹#›</a:t>
            </a:fld>
            <a:endParaRPr lang="en-US"/>
          </a:p>
        </p:txBody>
      </p:sp>
    </p:spTree>
    <p:extLst>
      <p:ext uri="{BB962C8B-B14F-4D97-AF65-F5344CB8AC3E}">
        <p14:creationId xmlns:p14="http://schemas.microsoft.com/office/powerpoint/2010/main" val="303962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B015A-EAB7-FBC2-B63A-8F0179D822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A082ED-0687-3AB3-2FBE-17B24D0292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049B52-E26D-4DE3-20B1-C7BB77348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582F74-6AAA-AE85-2139-95D9F769095A}"/>
              </a:ext>
            </a:extLst>
          </p:cNvPr>
          <p:cNvSpPr>
            <a:spLocks noGrp="1"/>
          </p:cNvSpPr>
          <p:nvPr>
            <p:ph type="dt" sz="half" idx="10"/>
          </p:nvPr>
        </p:nvSpPr>
        <p:spPr/>
        <p:txBody>
          <a:bodyPr/>
          <a:lstStyle/>
          <a:p>
            <a:fld id="{B8EAA129-2FB8-4790-9E3E-CC76EEB85FCD}" type="datetimeFigureOut">
              <a:rPr lang="en-US" smtClean="0"/>
              <a:t>6/2/2024</a:t>
            </a:fld>
            <a:endParaRPr lang="en-US"/>
          </a:p>
        </p:txBody>
      </p:sp>
      <p:sp>
        <p:nvSpPr>
          <p:cNvPr id="6" name="Footer Placeholder 5">
            <a:extLst>
              <a:ext uri="{FF2B5EF4-FFF2-40B4-BE49-F238E27FC236}">
                <a16:creationId xmlns:a16="http://schemas.microsoft.com/office/drawing/2014/main" id="{333C8FE4-0FA4-5BBE-E9C3-6AC906B2A5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40C307-496D-0AB2-3EC0-6E995C608277}"/>
              </a:ext>
            </a:extLst>
          </p:cNvPr>
          <p:cNvSpPr>
            <a:spLocks noGrp="1"/>
          </p:cNvSpPr>
          <p:nvPr>
            <p:ph type="sldNum" sz="quarter" idx="12"/>
          </p:nvPr>
        </p:nvSpPr>
        <p:spPr/>
        <p:txBody>
          <a:bodyPr/>
          <a:lstStyle/>
          <a:p>
            <a:fld id="{5E0D7961-955A-46A3-9E62-7CC311ECD653}" type="slidenum">
              <a:rPr lang="en-US" smtClean="0"/>
              <a:t>‹#›</a:t>
            </a:fld>
            <a:endParaRPr lang="en-US"/>
          </a:p>
        </p:txBody>
      </p:sp>
    </p:spTree>
    <p:extLst>
      <p:ext uri="{BB962C8B-B14F-4D97-AF65-F5344CB8AC3E}">
        <p14:creationId xmlns:p14="http://schemas.microsoft.com/office/powerpoint/2010/main" val="292685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B77AE8-40AB-0454-C317-8ED48961D9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F28E8E-3006-D7C6-1B8F-0DF990FA7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80D68-353A-81E2-D3BF-4845ECF985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AA129-2FB8-4790-9E3E-CC76EEB85FCD}" type="datetimeFigureOut">
              <a:rPr lang="en-US" smtClean="0"/>
              <a:t>6/2/2024</a:t>
            </a:fld>
            <a:endParaRPr lang="en-US"/>
          </a:p>
        </p:txBody>
      </p:sp>
      <p:sp>
        <p:nvSpPr>
          <p:cNvPr id="5" name="Footer Placeholder 4">
            <a:extLst>
              <a:ext uri="{FF2B5EF4-FFF2-40B4-BE49-F238E27FC236}">
                <a16:creationId xmlns:a16="http://schemas.microsoft.com/office/drawing/2014/main" id="{6970E6E7-FF01-816D-F8A4-B8A1B738CE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A2B9BD-CCC7-B562-167C-AAEF9F9AC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D7961-955A-46A3-9E62-7CC311ECD653}" type="slidenum">
              <a:rPr lang="en-US" smtClean="0"/>
              <a:t>‹#›</a:t>
            </a:fld>
            <a:endParaRPr lang="en-US"/>
          </a:p>
        </p:txBody>
      </p:sp>
    </p:spTree>
    <p:extLst>
      <p:ext uri="{BB962C8B-B14F-4D97-AF65-F5344CB8AC3E}">
        <p14:creationId xmlns:p14="http://schemas.microsoft.com/office/powerpoint/2010/main" val="38664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67565-4A93-3ACE-9E86-9B5F45B71F9F}"/>
              </a:ext>
            </a:extLst>
          </p:cNvPr>
          <p:cNvSpPr>
            <a:spLocks noGrp="1"/>
          </p:cNvSpPr>
          <p:nvPr>
            <p:ph type="ctrTitle"/>
          </p:nvPr>
        </p:nvSpPr>
        <p:spPr>
          <a:xfrm>
            <a:off x="0" y="138023"/>
            <a:ext cx="2895600" cy="6719977"/>
          </a:xfrm>
        </p:spPr>
        <p:txBody>
          <a:bodyPr anchor="t">
            <a:noAutofit/>
          </a:bodyPr>
          <a:lstStyle/>
          <a:p>
            <a:pPr algn="l"/>
            <a:r>
              <a:rPr lang="en-US" sz="1200" dirty="0"/>
              <a:t>Welcome to Truck Patch Customer Service Training</a:t>
            </a:r>
            <a:br>
              <a:rPr lang="en-US" sz="1200" dirty="0"/>
            </a:br>
            <a:br>
              <a:rPr lang="en-US" sz="1200" dirty="0"/>
            </a:br>
            <a:r>
              <a:rPr lang="en-US" sz="1200" dirty="0"/>
              <a:t>Description: </a:t>
            </a:r>
            <a:r>
              <a:rPr lang="en-US" sz="1200" dirty="0">
                <a:highlight>
                  <a:srgbClr val="FFFF00"/>
                </a:highlight>
              </a:rPr>
              <a:t>This e-learning class, which can be completed in 20-30 minutes</a:t>
            </a:r>
            <a:r>
              <a:rPr lang="en-US" sz="1200" dirty="0"/>
              <a:t>, is designed to equip you with the necessary skills and knowledge to deliver exceptional customer service at The Truck Patch, our beloved grocery store. We will delve into the principles of customer service, effective communication techniques, and strategies for handling various customer scenarios in a grocery store setting.</a:t>
            </a:r>
            <a:br>
              <a:rPr lang="en-US" sz="1200" dirty="0"/>
            </a:br>
            <a:br>
              <a:rPr lang="en-US" sz="1200" dirty="0"/>
            </a:br>
            <a:r>
              <a:rPr lang="en-US" sz="1200" dirty="0"/>
              <a:t>Audience: This course is intended for all employees of The Truck Patch, whether you’re a new hire needing to learn the ropes or a seasoned employee looking to refresh your customer service skills.</a:t>
            </a:r>
            <a:br>
              <a:rPr lang="en-US" sz="1200" dirty="0"/>
            </a:br>
            <a:br>
              <a:rPr lang="en-US" sz="1200" dirty="0"/>
            </a:br>
            <a:r>
              <a:rPr lang="en-US" sz="1200" dirty="0"/>
              <a:t>Learning Objectives: By the end of this course, you will be able to:</a:t>
            </a:r>
            <a:br>
              <a:rPr lang="en-US" sz="1200" dirty="0"/>
            </a:br>
            <a:br>
              <a:rPr lang="en-US" sz="1200" dirty="0"/>
            </a:br>
            <a:r>
              <a:rPr lang="en-US" sz="1200" b="1" dirty="0"/>
              <a:t>Apply</a:t>
            </a:r>
            <a:r>
              <a:rPr lang="en-US" sz="1200" dirty="0"/>
              <a:t> effective communication techniques to interact positively with customers.</a:t>
            </a:r>
            <a:br>
              <a:rPr lang="en-US" sz="1200" dirty="0"/>
            </a:br>
            <a:r>
              <a:rPr lang="en-US" sz="1200" b="1" dirty="0"/>
              <a:t>Best Assist </a:t>
            </a:r>
            <a:r>
              <a:rPr lang="en-US" sz="1200" dirty="0"/>
              <a:t>different customer scenarios and respond appropriately.</a:t>
            </a:r>
            <a:br>
              <a:rPr lang="en-US" sz="1200" dirty="0"/>
            </a:br>
            <a:r>
              <a:rPr lang="en-US" sz="1200" b="1" dirty="0"/>
              <a:t>Implement</a:t>
            </a:r>
            <a:r>
              <a:rPr lang="en-US" sz="1200" dirty="0"/>
              <a:t> strategies to handle difficult situations and ensure customer satisfaction.</a:t>
            </a:r>
            <a:br>
              <a:rPr lang="en-US" sz="1200" dirty="0"/>
            </a:br>
            <a:r>
              <a:rPr lang="en-US" sz="1200" b="1" dirty="0"/>
              <a:t>Demonstrate</a:t>
            </a:r>
            <a:r>
              <a:rPr lang="en-US" sz="1200" dirty="0"/>
              <a:t> a commitment to providing excellent customer service in line with The Truck Patch’s values and standards.</a:t>
            </a:r>
            <a:br>
              <a:rPr lang="en-US" sz="1200" dirty="0"/>
            </a:br>
            <a:br>
              <a:rPr lang="en-US" sz="1200" dirty="0"/>
            </a:br>
            <a:r>
              <a:rPr lang="en-US" sz="1200" dirty="0"/>
              <a:t>Let’s embark on this journey to enhance our customer service skills and make shopping at The Truck Patch a delightful experience for all our customers!</a:t>
            </a:r>
          </a:p>
        </p:txBody>
      </p:sp>
      <p:pic>
        <p:nvPicPr>
          <p:cNvPr id="4" name="Picture 3" descr="A grocery store with shelves of food">
            <a:extLst>
              <a:ext uri="{FF2B5EF4-FFF2-40B4-BE49-F238E27FC236}">
                <a16:creationId xmlns:a16="http://schemas.microsoft.com/office/drawing/2014/main" id="{3C7A3169-28FA-0766-1EF5-29875D2667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964" y="1020862"/>
            <a:ext cx="8907518" cy="4453759"/>
          </a:xfrm>
          <a:prstGeom prst="rect">
            <a:avLst/>
          </a:prstGeom>
        </p:spPr>
      </p:pic>
      <p:sp>
        <p:nvSpPr>
          <p:cNvPr id="5" name="Arrow: Right 4">
            <a:extLst>
              <a:ext uri="{FF2B5EF4-FFF2-40B4-BE49-F238E27FC236}">
                <a16:creationId xmlns:a16="http://schemas.microsoft.com/office/drawing/2014/main" id="{6E21B411-03F8-4E08-AFC0-06EFE1161D05}"/>
              </a:ext>
            </a:extLst>
          </p:cNvPr>
          <p:cNvSpPr/>
          <p:nvPr/>
        </p:nvSpPr>
        <p:spPr>
          <a:xfrm>
            <a:off x="10185148" y="4098494"/>
            <a:ext cx="1611516" cy="1249378"/>
          </a:xfrm>
          <a:prstGeom prst="rightArrow">
            <a:avLst/>
          </a:prstGeom>
          <a:solidFill>
            <a:srgbClr val="757C3F"/>
          </a:solidFill>
          <a:effectLst>
            <a:outerShdw blurRad="50800" dist="38100" dir="10800000" algn="r"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600" b="1" dirty="0">
                <a:ln w="12700">
                  <a:solidFill>
                    <a:schemeClr val="accent2"/>
                  </a:solidFill>
                  <a:prstDash val="solid"/>
                </a:ln>
                <a:solidFill>
                  <a:schemeClr val="bg1"/>
                </a:solidFill>
              </a:rPr>
              <a:t>Next</a:t>
            </a:r>
          </a:p>
        </p:txBody>
      </p:sp>
      <p:pic>
        <p:nvPicPr>
          <p:cNvPr id="9" name="Picture 8" descr="A logo for a market&#10;&#10;Description automatically generated">
            <a:extLst>
              <a:ext uri="{FF2B5EF4-FFF2-40B4-BE49-F238E27FC236}">
                <a16:creationId xmlns:a16="http://schemas.microsoft.com/office/drawing/2014/main" id="{34F56E29-8F0F-5071-C184-A7DECCA75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8362" y="1105197"/>
            <a:ext cx="2408302" cy="2419053"/>
          </a:xfrm>
          <a:prstGeom prst="rect">
            <a:avLst/>
          </a:prstGeom>
        </p:spPr>
      </p:pic>
      <p:sp>
        <p:nvSpPr>
          <p:cNvPr id="10" name="Rectangle: Rounded Corners 9">
            <a:extLst>
              <a:ext uri="{FF2B5EF4-FFF2-40B4-BE49-F238E27FC236}">
                <a16:creationId xmlns:a16="http://schemas.microsoft.com/office/drawing/2014/main" id="{A33CC3B0-3AFF-3166-E32F-4D3E821934DD}"/>
              </a:ext>
            </a:extLst>
          </p:cNvPr>
          <p:cNvSpPr/>
          <p:nvPr/>
        </p:nvSpPr>
        <p:spPr>
          <a:xfrm>
            <a:off x="4229100" y="1590675"/>
            <a:ext cx="4524375" cy="1666875"/>
          </a:xfrm>
          <a:prstGeom prst="roundRect">
            <a:avLst/>
          </a:prstGeom>
          <a:solidFill>
            <a:srgbClr val="757C3F"/>
          </a:solidFill>
          <a:ln>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200" b="1" dirty="0"/>
              <a:t>Welcome to Truck Patch Customer Service Training</a:t>
            </a:r>
          </a:p>
        </p:txBody>
      </p:sp>
    </p:spTree>
    <p:extLst>
      <p:ext uri="{BB962C8B-B14F-4D97-AF65-F5344CB8AC3E}">
        <p14:creationId xmlns:p14="http://schemas.microsoft.com/office/powerpoint/2010/main" val="46023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67565-4A93-3ACE-9E86-9B5F45B71F9F}"/>
              </a:ext>
            </a:extLst>
          </p:cNvPr>
          <p:cNvSpPr>
            <a:spLocks noGrp="1"/>
          </p:cNvSpPr>
          <p:nvPr>
            <p:ph type="ctrTitle"/>
          </p:nvPr>
        </p:nvSpPr>
        <p:spPr>
          <a:xfrm>
            <a:off x="0" y="338666"/>
            <a:ext cx="2895600" cy="6519334"/>
          </a:xfrm>
        </p:spPr>
        <p:txBody>
          <a:bodyPr anchor="t">
            <a:noAutofit/>
          </a:bodyPr>
          <a:lstStyle/>
          <a:p>
            <a:pPr algn="l"/>
            <a:r>
              <a:rPr lang="en-US" sz="1200" b="1" dirty="0">
                <a:effectLst/>
              </a:rPr>
              <a:t>Slide Title:</a:t>
            </a:r>
            <a:r>
              <a:rPr lang="en-US" sz="1200" dirty="0">
                <a:effectLst/>
              </a:rPr>
              <a:t> Understanding Customer Scenarios</a:t>
            </a:r>
            <a:br>
              <a:rPr lang="en-US" sz="1200" dirty="0">
                <a:effectLst/>
              </a:rPr>
            </a:br>
            <a:r>
              <a:rPr lang="en-US" sz="1200" b="1" dirty="0">
                <a:effectLst/>
              </a:rPr>
              <a:t>Slide Content:</a:t>
            </a:r>
            <a:br>
              <a:rPr lang="en-US" sz="1200" dirty="0">
                <a:effectLst/>
              </a:rPr>
            </a:br>
            <a:r>
              <a:rPr lang="en-US" sz="1200" b="1" dirty="0">
                <a:effectLst/>
              </a:rPr>
              <a:t>Regular Shoppers:</a:t>
            </a:r>
            <a:r>
              <a:rPr lang="en-US" sz="1200" dirty="0">
                <a:effectLst/>
              </a:rPr>
              <a:t> These are our loyal customers who visit The Truck Patch frequently. They value quick and efficient service.</a:t>
            </a:r>
            <a:br>
              <a:rPr lang="en-US" sz="1200" dirty="0">
                <a:effectLst/>
              </a:rPr>
            </a:br>
            <a:r>
              <a:rPr lang="en-US" sz="1200" b="1" dirty="0">
                <a:effectLst/>
              </a:rPr>
              <a:t>First-time Visitors:</a:t>
            </a:r>
            <a:r>
              <a:rPr lang="en-US" sz="1200" dirty="0">
                <a:effectLst/>
              </a:rPr>
              <a:t> </a:t>
            </a:r>
            <a:r>
              <a:rPr lang="en-US" sz="1200" dirty="0"/>
              <a:t>C</a:t>
            </a:r>
            <a:r>
              <a:rPr lang="en-US" sz="1200" dirty="0">
                <a:effectLst/>
              </a:rPr>
              <a:t>ustomers may need guidance around the store and information about our products and services.</a:t>
            </a:r>
            <a:br>
              <a:rPr lang="en-US" sz="1200" dirty="0">
                <a:effectLst/>
              </a:rPr>
            </a:br>
            <a:r>
              <a:rPr lang="en-US" sz="1200" b="1" dirty="0">
                <a:effectLst/>
              </a:rPr>
              <a:t>Discount Hunters:</a:t>
            </a:r>
            <a:r>
              <a:rPr lang="en-US" sz="1200" dirty="0">
                <a:effectLst/>
              </a:rPr>
              <a:t> </a:t>
            </a:r>
            <a:r>
              <a:rPr lang="en-US" sz="1200" dirty="0"/>
              <a:t>C</a:t>
            </a:r>
            <a:r>
              <a:rPr lang="en-US" sz="1200" dirty="0">
                <a:effectLst/>
              </a:rPr>
              <a:t>ustomers are looking for sales and discounts. They appreciate being informed about ongoing offers.</a:t>
            </a:r>
            <a:br>
              <a:rPr lang="en-US" sz="1200" dirty="0">
                <a:effectLst/>
              </a:rPr>
            </a:br>
            <a:r>
              <a:rPr lang="en-US" sz="1200" b="1" dirty="0">
                <a:effectLst/>
              </a:rPr>
              <a:t>In-a-hurry Customers:</a:t>
            </a:r>
            <a:r>
              <a:rPr lang="en-US" sz="1200" dirty="0">
                <a:effectLst/>
              </a:rPr>
              <a:t> Customers value quick checkouts and minimal waiting times.</a:t>
            </a:r>
            <a:br>
              <a:rPr lang="en-US" sz="1200" dirty="0">
                <a:effectLst/>
              </a:rPr>
            </a:br>
            <a:r>
              <a:rPr lang="en-US" sz="1200" b="1" dirty="0">
                <a:effectLst/>
              </a:rPr>
              <a:t>Elderly or Disabled Customers:</a:t>
            </a:r>
            <a:r>
              <a:rPr lang="en-US" sz="1200" dirty="0">
                <a:effectLst/>
              </a:rPr>
              <a:t> </a:t>
            </a:r>
            <a:r>
              <a:rPr lang="en-US" sz="1200" dirty="0"/>
              <a:t>C</a:t>
            </a:r>
            <a:r>
              <a:rPr lang="en-US" sz="1200" dirty="0">
                <a:effectLst/>
              </a:rPr>
              <a:t>ustomers might require additional assistance during their shopping experience.</a:t>
            </a:r>
            <a:br>
              <a:rPr lang="en-US" sz="1200" dirty="0">
                <a:effectLst/>
              </a:rPr>
            </a:br>
            <a:r>
              <a:rPr lang="en-US" sz="1200" b="1" dirty="0">
                <a:effectLst/>
              </a:rPr>
              <a:t>Margin Notes:</a:t>
            </a:r>
            <a:br>
              <a:rPr lang="en-US" sz="1200" dirty="0">
                <a:effectLst/>
              </a:rPr>
            </a:br>
            <a:r>
              <a:rPr lang="en-US" sz="1200" dirty="0">
                <a:effectLst/>
              </a:rPr>
              <a:t>Regular shoppers might appreciate personalized recommendations based on their shopping history.</a:t>
            </a:r>
            <a:br>
              <a:rPr lang="en-US" sz="1200" dirty="0">
                <a:effectLst/>
              </a:rPr>
            </a:br>
            <a:r>
              <a:rPr lang="en-US" sz="1200" dirty="0">
                <a:effectLst/>
              </a:rPr>
              <a:t>First-time visitors could benefit from a brief store tour or a store map.</a:t>
            </a:r>
            <a:br>
              <a:rPr lang="en-US" sz="1200" dirty="0">
                <a:effectLst/>
              </a:rPr>
            </a:br>
            <a:r>
              <a:rPr lang="en-US" sz="1200" dirty="0">
                <a:effectLst/>
              </a:rPr>
              <a:t>Keep discount hunters updated with the latest deals and sales.</a:t>
            </a:r>
            <a:br>
              <a:rPr lang="en-US" sz="1200" dirty="0">
                <a:effectLst/>
              </a:rPr>
            </a:br>
            <a:r>
              <a:rPr lang="en-US" sz="1200" dirty="0">
                <a:effectLst/>
              </a:rPr>
              <a:t>For in-a-hurry customers, suggest quick checkout options or less busy hours to shop.</a:t>
            </a:r>
            <a:br>
              <a:rPr lang="en-US" sz="1200" dirty="0">
                <a:effectLst/>
              </a:rPr>
            </a:br>
            <a:r>
              <a:rPr lang="en-US" sz="1200" dirty="0">
                <a:effectLst/>
              </a:rPr>
              <a:t>Offer additional support and patience to elderly or disabled customers, ensuring they have a comfortable shopping experience.</a:t>
            </a:r>
            <a:br>
              <a:rPr lang="en-US" sz="1200" dirty="0">
                <a:effectLst/>
              </a:rPr>
            </a:br>
            <a:r>
              <a:rPr lang="en-US" sz="1200" dirty="0">
                <a:effectLst/>
              </a:rPr>
              <a:t>Remember, every customer is unique and understanding their needs is key to providing excellent service. Let’s put ourselves in their shoes and serve them the way we would like to be served!</a:t>
            </a:r>
            <a:br>
              <a:rPr lang="en-US" sz="1200" dirty="0">
                <a:effectLst/>
              </a:rPr>
            </a:br>
            <a:br>
              <a:rPr lang="en-US" sz="1200" dirty="0">
                <a:effectLst/>
              </a:rPr>
            </a:br>
            <a:endParaRPr lang="en-US" sz="1200" dirty="0"/>
          </a:p>
        </p:txBody>
      </p:sp>
      <p:pic>
        <p:nvPicPr>
          <p:cNvPr id="3" name="Picture 2" descr="A grocery store with shelves of food">
            <a:extLst>
              <a:ext uri="{FF2B5EF4-FFF2-40B4-BE49-F238E27FC236}">
                <a16:creationId xmlns:a16="http://schemas.microsoft.com/office/drawing/2014/main" id="{002F0790-2C9E-46AD-FEAC-EEE21033F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964" y="1020862"/>
            <a:ext cx="8907518" cy="4453759"/>
          </a:xfrm>
          <a:prstGeom prst="rect">
            <a:avLst/>
          </a:prstGeom>
        </p:spPr>
      </p:pic>
      <p:pic>
        <p:nvPicPr>
          <p:cNvPr id="9" name="Picture 8" descr="A logo for a market">
            <a:extLst>
              <a:ext uri="{FF2B5EF4-FFF2-40B4-BE49-F238E27FC236}">
                <a16:creationId xmlns:a16="http://schemas.microsoft.com/office/drawing/2014/main" id="{9D62990B-0567-6F4C-5209-592B16665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2838" y="1105198"/>
            <a:ext cx="1243825" cy="1249378"/>
          </a:xfrm>
          <a:prstGeom prst="rect">
            <a:avLst/>
          </a:prstGeom>
        </p:spPr>
      </p:pic>
      <p:sp>
        <p:nvSpPr>
          <p:cNvPr id="11" name="Rectangle: Rounded Corners 10">
            <a:extLst>
              <a:ext uri="{FF2B5EF4-FFF2-40B4-BE49-F238E27FC236}">
                <a16:creationId xmlns:a16="http://schemas.microsoft.com/office/drawing/2014/main" id="{B741B641-4E46-8291-EB78-8BCEEEAAAE46}"/>
              </a:ext>
            </a:extLst>
          </p:cNvPr>
          <p:cNvSpPr/>
          <p:nvPr/>
        </p:nvSpPr>
        <p:spPr>
          <a:xfrm>
            <a:off x="3242272" y="1210429"/>
            <a:ext cx="4524375" cy="1666875"/>
          </a:xfrm>
          <a:prstGeom prst="roundRect">
            <a:avLst/>
          </a:prstGeom>
          <a:solidFill>
            <a:srgbClr val="757C3F"/>
          </a:solidFill>
          <a:ln>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b="0" i="0" dirty="0">
                <a:solidFill>
                  <a:schemeClr val="bg1"/>
                </a:solidFill>
                <a:effectLst/>
                <a:latin typeface="-apple-system"/>
              </a:rPr>
              <a:t>“Welcome to ‘Understanding Customer Scenarios’! In this section, we’ll explore the different types of customers we encounter at The Truck Patch and learn how to tailor our service to meet their unique needs. Ready to step into our customers’ shoes? Let’s get started!”</a:t>
            </a:r>
            <a:endParaRPr lang="en-US" sz="1600" b="1" dirty="0">
              <a:solidFill>
                <a:schemeClr val="bg1"/>
              </a:solidFill>
            </a:endParaRPr>
          </a:p>
        </p:txBody>
      </p:sp>
      <p:pic>
        <p:nvPicPr>
          <p:cNvPr id="13" name="Picture 12" descr="A couple of men carrying shopping bags">
            <a:extLst>
              <a:ext uri="{FF2B5EF4-FFF2-40B4-BE49-F238E27FC236}">
                <a16:creationId xmlns:a16="http://schemas.microsoft.com/office/drawing/2014/main" id="{D7471AE4-FAAD-657A-CE9C-6ACE6AB86E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7433" y="2940626"/>
            <a:ext cx="6757320" cy="2533995"/>
          </a:xfrm>
          <a:prstGeom prst="rect">
            <a:avLst/>
          </a:prstGeom>
        </p:spPr>
      </p:pic>
      <p:sp>
        <p:nvSpPr>
          <p:cNvPr id="8" name="Arrow: Right 7">
            <a:extLst>
              <a:ext uri="{FF2B5EF4-FFF2-40B4-BE49-F238E27FC236}">
                <a16:creationId xmlns:a16="http://schemas.microsoft.com/office/drawing/2014/main" id="{F2C004A6-0032-1F2C-08F5-19B0C0415DCB}"/>
              </a:ext>
            </a:extLst>
          </p:cNvPr>
          <p:cNvSpPr/>
          <p:nvPr/>
        </p:nvSpPr>
        <p:spPr>
          <a:xfrm flipH="1">
            <a:off x="3159660" y="4150598"/>
            <a:ext cx="1629623" cy="1197274"/>
          </a:xfrm>
          <a:prstGeom prst="rightArrow">
            <a:avLst/>
          </a:prstGeom>
          <a:solidFill>
            <a:srgbClr val="757C3F"/>
          </a:solidFill>
          <a:effectLst>
            <a:outerShdw blurRad="50800" dist="38100" dir="10800000" algn="r"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600" b="1" dirty="0">
                <a:ln w="12700">
                  <a:solidFill>
                    <a:schemeClr val="accent2"/>
                  </a:solidFill>
                  <a:prstDash val="solid"/>
                </a:ln>
                <a:solidFill>
                  <a:schemeClr val="bg1"/>
                </a:solidFill>
              </a:rPr>
              <a:t>Last</a:t>
            </a:r>
          </a:p>
        </p:txBody>
      </p:sp>
      <p:sp>
        <p:nvSpPr>
          <p:cNvPr id="6" name="Arrow: Right 5">
            <a:extLst>
              <a:ext uri="{FF2B5EF4-FFF2-40B4-BE49-F238E27FC236}">
                <a16:creationId xmlns:a16="http://schemas.microsoft.com/office/drawing/2014/main" id="{5A58B6B8-2CC8-12F1-2800-C59D35CB03B5}"/>
              </a:ext>
            </a:extLst>
          </p:cNvPr>
          <p:cNvSpPr/>
          <p:nvPr/>
        </p:nvSpPr>
        <p:spPr>
          <a:xfrm>
            <a:off x="10185148" y="4098494"/>
            <a:ext cx="1611516" cy="1249378"/>
          </a:xfrm>
          <a:prstGeom prst="rightArrow">
            <a:avLst/>
          </a:prstGeom>
          <a:solidFill>
            <a:srgbClr val="757C3F"/>
          </a:solidFill>
          <a:effectLst>
            <a:outerShdw blurRad="50800" dist="38100" dir="10800000" algn="r"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600" b="1" dirty="0">
                <a:ln w="12700">
                  <a:solidFill>
                    <a:schemeClr val="accent2"/>
                  </a:solidFill>
                  <a:prstDash val="solid"/>
                </a:ln>
                <a:solidFill>
                  <a:schemeClr val="bg1"/>
                </a:solidFill>
              </a:rPr>
              <a:t>Next</a:t>
            </a:r>
          </a:p>
        </p:txBody>
      </p:sp>
    </p:spTree>
    <p:extLst>
      <p:ext uri="{BB962C8B-B14F-4D97-AF65-F5344CB8AC3E}">
        <p14:creationId xmlns:p14="http://schemas.microsoft.com/office/powerpoint/2010/main" val="2216445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67565-4A93-3ACE-9E86-9B5F45B71F9F}"/>
              </a:ext>
            </a:extLst>
          </p:cNvPr>
          <p:cNvSpPr>
            <a:spLocks noGrp="1"/>
          </p:cNvSpPr>
          <p:nvPr>
            <p:ph type="ctrTitle"/>
          </p:nvPr>
        </p:nvSpPr>
        <p:spPr>
          <a:xfrm>
            <a:off x="0" y="120770"/>
            <a:ext cx="2895600" cy="6737229"/>
          </a:xfrm>
        </p:spPr>
        <p:txBody>
          <a:bodyPr anchor="t">
            <a:noAutofit/>
          </a:bodyPr>
          <a:lstStyle/>
          <a:p>
            <a:pPr algn="l"/>
            <a:r>
              <a:rPr lang="en-US" sz="1200" b="1" i="0" dirty="0">
                <a:solidFill>
                  <a:srgbClr val="111111"/>
                </a:solidFill>
                <a:effectLst/>
              </a:rPr>
              <a:t>Slide Title:</a:t>
            </a:r>
            <a:r>
              <a:rPr lang="en-US" sz="1200" b="0" i="0" dirty="0">
                <a:solidFill>
                  <a:srgbClr val="111111"/>
                </a:solidFill>
                <a:effectLst/>
              </a:rPr>
              <a:t> Customer-Associate Interaction Scenario</a:t>
            </a:r>
            <a:br>
              <a:rPr lang="en-US" sz="1200" b="0" i="0" dirty="0">
                <a:solidFill>
                  <a:srgbClr val="111111"/>
                </a:solidFill>
                <a:effectLst/>
              </a:rPr>
            </a:br>
            <a:r>
              <a:rPr lang="en-US" sz="1200" b="1" i="0" dirty="0">
                <a:solidFill>
                  <a:srgbClr val="111111"/>
                </a:solidFill>
                <a:effectLst/>
              </a:rPr>
              <a:t>Slide Content:</a:t>
            </a:r>
            <a:br>
              <a:rPr lang="en-US" sz="1200" b="0" i="0" dirty="0">
                <a:solidFill>
                  <a:srgbClr val="111111"/>
                </a:solidFill>
                <a:effectLst/>
              </a:rPr>
            </a:br>
            <a:r>
              <a:rPr lang="en-US" sz="1200" b="1" i="0" dirty="0">
                <a:solidFill>
                  <a:srgbClr val="111111"/>
                </a:solidFill>
                <a:effectLst/>
              </a:rPr>
              <a:t>Scenario:</a:t>
            </a:r>
            <a:r>
              <a:rPr lang="en-US" sz="1200" b="0" i="0" dirty="0">
                <a:solidFill>
                  <a:srgbClr val="111111"/>
                </a:solidFill>
                <a:effectLst/>
              </a:rPr>
              <a:t> An image or animation showing a customer asking an associate for help in finding a product.</a:t>
            </a:r>
            <a:br>
              <a:rPr lang="en-US" sz="1200" b="0" i="0" dirty="0">
                <a:solidFill>
                  <a:srgbClr val="111111"/>
                </a:solidFill>
                <a:effectLst/>
              </a:rPr>
            </a:br>
            <a:r>
              <a:rPr lang="en-US" sz="1200" b="1" i="0" dirty="0">
                <a:solidFill>
                  <a:srgbClr val="111111"/>
                </a:solidFill>
                <a:effectLst/>
              </a:rPr>
              <a:t>Dialogue Bubble 1 (Customer):</a:t>
            </a:r>
            <a:r>
              <a:rPr lang="en-US" sz="1200" b="0" i="0" dirty="0">
                <a:solidFill>
                  <a:srgbClr val="111111"/>
                </a:solidFill>
                <a:effectLst/>
              </a:rPr>
              <a:t> “Excuse me, could you help me find the organic apples?”</a:t>
            </a:r>
            <a:br>
              <a:rPr lang="en-US" sz="1200" b="0" i="0" dirty="0">
                <a:solidFill>
                  <a:srgbClr val="111111"/>
                </a:solidFill>
                <a:effectLst/>
              </a:rPr>
            </a:br>
            <a:r>
              <a:rPr lang="en-US" sz="1200" b="1" i="0" dirty="0">
                <a:solidFill>
                  <a:srgbClr val="111111"/>
                </a:solidFill>
                <a:effectLst/>
              </a:rPr>
              <a:t>Dialogue Bubble 2 (Associate):</a:t>
            </a:r>
            <a:r>
              <a:rPr lang="en-US" sz="1200" b="0" i="0" dirty="0">
                <a:solidFill>
                  <a:srgbClr val="111111"/>
                </a:solidFill>
                <a:effectLst/>
              </a:rPr>
              <a:t> “Of course! They’re in our produce section. Let me show you the way.”</a:t>
            </a:r>
            <a:br>
              <a:rPr lang="en-US" sz="1200" b="0" i="0" dirty="0">
                <a:solidFill>
                  <a:srgbClr val="111111"/>
                </a:solidFill>
                <a:effectLst/>
              </a:rPr>
            </a:br>
            <a:r>
              <a:rPr lang="en-US" sz="1200" b="1" i="0" dirty="0">
                <a:solidFill>
                  <a:srgbClr val="111111"/>
                </a:solidFill>
                <a:effectLst/>
              </a:rPr>
              <a:t>Margin Notes:</a:t>
            </a:r>
            <a:br>
              <a:rPr lang="en-US" sz="1200" b="0" i="0" dirty="0">
                <a:solidFill>
                  <a:srgbClr val="111111"/>
                </a:solidFill>
                <a:effectLst/>
              </a:rPr>
            </a:br>
            <a:r>
              <a:rPr lang="en-US" sz="1200" b="0" i="0" dirty="0">
                <a:solidFill>
                  <a:srgbClr val="111111"/>
                </a:solidFill>
                <a:effectLst/>
              </a:rPr>
              <a:t>Associates should always maintain a positive and helpful demeanor. They should be well-versed in the store’s layout to effectively guide customers. If an associate is unsure of an answer, they should seek assistance from a knowledgeable colleague or offer to research the information. The ultimate goal is to make the customer feel appreciated and ensure their needs are met in a timely and efficient manner.</a:t>
            </a:r>
            <a:br>
              <a:rPr lang="en-US" sz="1200" b="0" i="0" dirty="0">
                <a:solidFill>
                  <a:srgbClr val="111111"/>
                </a:solidFill>
                <a:effectLst/>
              </a:rPr>
            </a:br>
            <a:br>
              <a:rPr lang="en-US" sz="1200" b="0" i="0" dirty="0">
                <a:solidFill>
                  <a:srgbClr val="111111"/>
                </a:solidFill>
                <a:effectLst/>
              </a:rPr>
            </a:br>
            <a:r>
              <a:rPr lang="en-US" sz="1200" b="0" i="0" dirty="0">
                <a:solidFill>
                  <a:srgbClr val="111111"/>
                </a:solidFill>
                <a:effectLst/>
              </a:rPr>
              <a:t>This slide underscores the significance of effective communication and helpfulness in our customer service. We should view our customers’ inquiries as opportunities to showcase our dedication to exceptional service. Let’s capitalize on these interactions!</a:t>
            </a:r>
            <a:br>
              <a:rPr lang="en-US" sz="1200" b="0" i="0" dirty="0">
                <a:solidFill>
                  <a:srgbClr val="111111"/>
                </a:solidFill>
                <a:effectLst/>
              </a:rPr>
            </a:br>
            <a:br>
              <a:rPr lang="en-US" sz="1200" b="0" i="0" dirty="0">
                <a:solidFill>
                  <a:srgbClr val="111111"/>
                </a:solidFill>
                <a:effectLst/>
              </a:rPr>
            </a:br>
            <a:r>
              <a:rPr lang="en-US" sz="1200" b="0" i="0" dirty="0">
                <a:solidFill>
                  <a:srgbClr val="111111"/>
                </a:solidFill>
                <a:effectLst/>
                <a:highlight>
                  <a:srgbClr val="FFFF00"/>
                </a:highlight>
              </a:rPr>
              <a:t>In terms of learning, the obviousness of the “correct” answer in multiple-choice questions can be mitigated. To incorporate learner autonomy or customization, consider a method where learners formulate their own answers before attempting to match them with the provided options. This approach encourages active engagement and critical thinking.</a:t>
            </a:r>
            <a:endParaRPr lang="en-US" sz="1200" dirty="0">
              <a:highlight>
                <a:srgbClr val="FFFF00"/>
              </a:highlight>
            </a:endParaRPr>
          </a:p>
        </p:txBody>
      </p:sp>
      <p:pic>
        <p:nvPicPr>
          <p:cNvPr id="3" name="Picture 2" descr="A grocery store with shelves of food">
            <a:extLst>
              <a:ext uri="{FF2B5EF4-FFF2-40B4-BE49-F238E27FC236}">
                <a16:creationId xmlns:a16="http://schemas.microsoft.com/office/drawing/2014/main" id="{D4D2E219-4665-F44D-86E2-6155E7FD980B}"/>
              </a:ext>
            </a:extLst>
          </p:cNvPr>
          <p:cNvPicPr>
            <a:picLocks noChangeAspect="1"/>
          </p:cNvPicPr>
          <p:nvPr/>
        </p:nvPicPr>
        <p:blipFill rotWithShape="1">
          <a:blip r:embed="rId2">
            <a:extLst>
              <a:ext uri="{28A0092B-C50C-407E-A947-70E740481C1C}">
                <a14:useLocalDpi xmlns:a14="http://schemas.microsoft.com/office/drawing/2010/main" val="0"/>
              </a:ext>
            </a:extLst>
          </a:blip>
          <a:srcRect l="37079" t="21207" b="10513"/>
          <a:stretch/>
        </p:blipFill>
        <p:spPr>
          <a:xfrm>
            <a:off x="2895600" y="723900"/>
            <a:ext cx="9138378" cy="4826000"/>
          </a:xfrm>
          <a:prstGeom prst="rect">
            <a:avLst/>
          </a:prstGeom>
        </p:spPr>
      </p:pic>
      <p:sp>
        <p:nvSpPr>
          <p:cNvPr id="4" name="Arrow: Right 3">
            <a:extLst>
              <a:ext uri="{FF2B5EF4-FFF2-40B4-BE49-F238E27FC236}">
                <a16:creationId xmlns:a16="http://schemas.microsoft.com/office/drawing/2014/main" id="{A8238F00-3CA8-DC39-BB47-CADC717992FF}"/>
              </a:ext>
            </a:extLst>
          </p:cNvPr>
          <p:cNvSpPr/>
          <p:nvPr/>
        </p:nvSpPr>
        <p:spPr>
          <a:xfrm flipH="1">
            <a:off x="3159660" y="4150598"/>
            <a:ext cx="1629623" cy="1197274"/>
          </a:xfrm>
          <a:prstGeom prst="rightArrow">
            <a:avLst/>
          </a:prstGeom>
          <a:solidFill>
            <a:srgbClr val="757C3F"/>
          </a:solidFill>
          <a:effectLst>
            <a:outerShdw blurRad="50800" dist="38100" dir="10800000" algn="r"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600" b="1" dirty="0">
                <a:ln w="12700">
                  <a:solidFill>
                    <a:schemeClr val="accent2"/>
                  </a:solidFill>
                  <a:prstDash val="solid"/>
                </a:ln>
                <a:solidFill>
                  <a:schemeClr val="bg1"/>
                </a:solidFill>
              </a:rPr>
              <a:t>Last</a:t>
            </a:r>
          </a:p>
        </p:txBody>
      </p:sp>
      <p:pic>
        <p:nvPicPr>
          <p:cNvPr id="7" name="Picture 6" descr="A couple of men carrying shopping bags&#10;&#10;Description automatically generated">
            <a:extLst>
              <a:ext uri="{FF2B5EF4-FFF2-40B4-BE49-F238E27FC236}">
                <a16:creationId xmlns:a16="http://schemas.microsoft.com/office/drawing/2014/main" id="{5DE601DD-54D4-A75F-EC60-79C47EE11F2E}"/>
              </a:ext>
            </a:extLst>
          </p:cNvPr>
          <p:cNvPicPr>
            <a:picLocks noChangeAspect="1"/>
          </p:cNvPicPr>
          <p:nvPr/>
        </p:nvPicPr>
        <p:blipFill rotWithShape="1">
          <a:blip r:embed="rId3">
            <a:extLst>
              <a:ext uri="{28A0092B-C50C-407E-A947-70E740481C1C}">
                <a14:useLocalDpi xmlns:a14="http://schemas.microsoft.com/office/drawing/2010/main" val="0"/>
              </a:ext>
            </a:extLst>
          </a:blip>
          <a:srcRect l="67125" t="3611" b="11005"/>
          <a:stretch/>
        </p:blipFill>
        <p:spPr>
          <a:xfrm flipH="1">
            <a:off x="6556558" y="2241329"/>
            <a:ext cx="3579422" cy="3236445"/>
          </a:xfrm>
          <a:prstGeom prst="rect">
            <a:avLst/>
          </a:prstGeom>
        </p:spPr>
      </p:pic>
      <p:pic>
        <p:nvPicPr>
          <p:cNvPr id="9" name="Picture 8" descr="A person holding a mouse and a can&#10;&#10;Description automatically generated">
            <a:extLst>
              <a:ext uri="{FF2B5EF4-FFF2-40B4-BE49-F238E27FC236}">
                <a16:creationId xmlns:a16="http://schemas.microsoft.com/office/drawing/2014/main" id="{F17367D3-E94C-5B91-6B5C-5CBD289E9F90}"/>
              </a:ext>
            </a:extLst>
          </p:cNvPr>
          <p:cNvPicPr>
            <a:picLocks noChangeAspect="1"/>
          </p:cNvPicPr>
          <p:nvPr/>
        </p:nvPicPr>
        <p:blipFill rotWithShape="1">
          <a:blip r:embed="rId4">
            <a:extLst>
              <a:ext uri="{28A0092B-C50C-407E-A947-70E740481C1C}">
                <a14:useLocalDpi xmlns:a14="http://schemas.microsoft.com/office/drawing/2010/main" val="0"/>
              </a:ext>
            </a:extLst>
          </a:blip>
          <a:srcRect b="22252"/>
          <a:stretch/>
        </p:blipFill>
        <p:spPr>
          <a:xfrm>
            <a:off x="9871212" y="2349500"/>
            <a:ext cx="1119694" cy="1748994"/>
          </a:xfrm>
          <a:prstGeom prst="rect">
            <a:avLst/>
          </a:prstGeom>
        </p:spPr>
      </p:pic>
      <p:sp>
        <p:nvSpPr>
          <p:cNvPr id="10" name="Speech Bubble: Oval 9">
            <a:extLst>
              <a:ext uri="{FF2B5EF4-FFF2-40B4-BE49-F238E27FC236}">
                <a16:creationId xmlns:a16="http://schemas.microsoft.com/office/drawing/2014/main" id="{0848C26D-E842-E8E6-5352-18776D8AD189}"/>
              </a:ext>
            </a:extLst>
          </p:cNvPr>
          <p:cNvSpPr/>
          <p:nvPr/>
        </p:nvSpPr>
        <p:spPr>
          <a:xfrm flipH="1">
            <a:off x="8242298" y="758804"/>
            <a:ext cx="2684739" cy="1521556"/>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Response Options</a:t>
            </a:r>
            <a:br>
              <a:rPr lang="en-US" dirty="0">
                <a:solidFill>
                  <a:schemeClr val="tx1"/>
                </a:solidFill>
              </a:rPr>
            </a:br>
            <a:r>
              <a:rPr lang="en-US" dirty="0">
                <a:solidFill>
                  <a:schemeClr val="tx1"/>
                </a:solidFill>
              </a:rPr>
              <a:t>A.	B.</a:t>
            </a:r>
            <a:br>
              <a:rPr lang="en-US" dirty="0">
                <a:solidFill>
                  <a:schemeClr val="tx1"/>
                </a:solidFill>
              </a:rPr>
            </a:br>
            <a:endParaRPr lang="en-US" dirty="0">
              <a:solidFill>
                <a:schemeClr val="tx1"/>
              </a:solidFill>
            </a:endParaRPr>
          </a:p>
        </p:txBody>
      </p:sp>
      <p:sp>
        <p:nvSpPr>
          <p:cNvPr id="11" name="Speech Bubble: Oval 10">
            <a:extLst>
              <a:ext uri="{FF2B5EF4-FFF2-40B4-BE49-F238E27FC236}">
                <a16:creationId xmlns:a16="http://schemas.microsoft.com/office/drawing/2014/main" id="{63760D6D-5C19-4205-63BD-212B37DC0561}"/>
              </a:ext>
            </a:extLst>
          </p:cNvPr>
          <p:cNvSpPr/>
          <p:nvPr/>
        </p:nvSpPr>
        <p:spPr>
          <a:xfrm flipH="1">
            <a:off x="5030586" y="851438"/>
            <a:ext cx="3051948" cy="1197274"/>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rgbClr val="111111"/>
              </a:solidFill>
              <a:effectLst/>
              <a:latin typeface="-apple-system"/>
            </a:endParaRPr>
          </a:p>
          <a:p>
            <a:pPr algn="ctr"/>
            <a:r>
              <a:rPr lang="en-US" sz="1800" b="0" i="0" dirty="0">
                <a:solidFill>
                  <a:srgbClr val="111111"/>
                </a:solidFill>
                <a:effectLst/>
                <a:latin typeface="-apple-system"/>
              </a:rPr>
              <a:t>“Excuse me, could you help me find the organic apples?”</a:t>
            </a:r>
            <a:br>
              <a:rPr lang="en-US" sz="1800" b="0" i="0" dirty="0">
                <a:solidFill>
                  <a:srgbClr val="111111"/>
                </a:solidFill>
                <a:effectLst/>
                <a:latin typeface="-apple-system"/>
              </a:rPr>
            </a:br>
            <a:endParaRPr lang="en-US" dirty="0"/>
          </a:p>
        </p:txBody>
      </p:sp>
      <p:pic>
        <p:nvPicPr>
          <p:cNvPr id="13" name="Picture 12" descr="A logo for a market">
            <a:extLst>
              <a:ext uri="{FF2B5EF4-FFF2-40B4-BE49-F238E27FC236}">
                <a16:creationId xmlns:a16="http://schemas.microsoft.com/office/drawing/2014/main" id="{73D3EBF2-1D57-DEC9-15FC-BD5E57F50A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5364" y="885439"/>
            <a:ext cx="1243825" cy="1249378"/>
          </a:xfrm>
          <a:prstGeom prst="rect">
            <a:avLst/>
          </a:prstGeom>
        </p:spPr>
      </p:pic>
    </p:spTree>
    <p:extLst>
      <p:ext uri="{BB962C8B-B14F-4D97-AF65-F5344CB8AC3E}">
        <p14:creationId xmlns:p14="http://schemas.microsoft.com/office/powerpoint/2010/main" val="3909379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67565-4A93-3ACE-9E86-9B5F45B71F9F}"/>
              </a:ext>
            </a:extLst>
          </p:cNvPr>
          <p:cNvSpPr>
            <a:spLocks noGrp="1"/>
          </p:cNvSpPr>
          <p:nvPr>
            <p:ph type="ctrTitle"/>
          </p:nvPr>
        </p:nvSpPr>
        <p:spPr>
          <a:xfrm>
            <a:off x="0" y="338666"/>
            <a:ext cx="2895600" cy="6519334"/>
          </a:xfrm>
        </p:spPr>
        <p:txBody>
          <a:bodyPr anchor="t">
            <a:normAutofit/>
          </a:bodyPr>
          <a:lstStyle/>
          <a:p>
            <a:pPr algn="l"/>
            <a:r>
              <a:rPr lang="en-US" sz="1200" b="1" i="0" dirty="0">
                <a:solidFill>
                  <a:srgbClr val="111111"/>
                </a:solidFill>
                <a:effectLst/>
                <a:latin typeface="-apple-system"/>
              </a:rPr>
              <a:t>Slide Title:</a:t>
            </a:r>
            <a:r>
              <a:rPr lang="en-US" sz="1200" b="0" i="0" dirty="0">
                <a:solidFill>
                  <a:srgbClr val="111111"/>
                </a:solidFill>
                <a:effectLst/>
                <a:latin typeface="-apple-system"/>
              </a:rPr>
              <a:t> Customer Service Assessment</a:t>
            </a:r>
            <a:br>
              <a:rPr lang="en-US" sz="1200" b="0" i="0" dirty="0">
                <a:solidFill>
                  <a:srgbClr val="111111"/>
                </a:solidFill>
                <a:effectLst/>
                <a:latin typeface="-apple-system"/>
              </a:rPr>
            </a:br>
            <a:r>
              <a:rPr lang="en-US" sz="1200" b="1" i="0" dirty="0">
                <a:solidFill>
                  <a:srgbClr val="111111"/>
                </a:solidFill>
                <a:effectLst/>
                <a:latin typeface="-apple-system"/>
              </a:rPr>
              <a:t>Slide Content:</a:t>
            </a:r>
            <a:br>
              <a:rPr lang="en-US" sz="1200" b="0" i="0" dirty="0">
                <a:solidFill>
                  <a:srgbClr val="111111"/>
                </a:solidFill>
                <a:effectLst/>
                <a:latin typeface="-apple-system"/>
              </a:rPr>
            </a:br>
            <a:r>
              <a:rPr lang="en-US" sz="1200" b="1" i="0" dirty="0">
                <a:solidFill>
                  <a:srgbClr val="111111"/>
                </a:solidFill>
                <a:effectLst/>
                <a:latin typeface="-apple-system"/>
              </a:rPr>
              <a:t>Question 1:</a:t>
            </a:r>
            <a:r>
              <a:rPr lang="en-US" sz="1200" b="0" i="0" dirty="0">
                <a:solidFill>
                  <a:srgbClr val="111111"/>
                </a:solidFill>
                <a:effectLst/>
                <a:latin typeface="-apple-system"/>
              </a:rPr>
              <a:t> A customer seems upset because they can’t find a product. What should you do?</a:t>
            </a:r>
            <a:br>
              <a:rPr lang="en-US" sz="1200" b="0" i="0" dirty="0">
                <a:solidFill>
                  <a:srgbClr val="111111"/>
                </a:solidFill>
                <a:effectLst/>
                <a:latin typeface="-apple-system"/>
              </a:rPr>
            </a:br>
            <a:r>
              <a:rPr lang="en-US" sz="1200" b="0" i="0" dirty="0">
                <a:solidFill>
                  <a:srgbClr val="111111"/>
                </a:solidFill>
                <a:effectLst/>
                <a:latin typeface="-apple-system"/>
              </a:rPr>
              <a:t>A. Ignore them, they’ll figure it out.</a:t>
            </a:r>
            <a:br>
              <a:rPr lang="en-US" sz="1200" b="0" i="0" dirty="0">
                <a:solidFill>
                  <a:srgbClr val="111111"/>
                </a:solidFill>
                <a:effectLst/>
                <a:latin typeface="-apple-system"/>
              </a:rPr>
            </a:br>
            <a:r>
              <a:rPr lang="en-US" sz="1200" b="0" i="0" dirty="0">
                <a:solidFill>
                  <a:srgbClr val="111111"/>
                </a:solidFill>
                <a:effectLst/>
                <a:latin typeface="-apple-system"/>
              </a:rPr>
              <a:t>B. Tell them to ask someone else.</a:t>
            </a:r>
            <a:br>
              <a:rPr lang="en-US" sz="1200" b="0" i="0" dirty="0">
                <a:solidFill>
                  <a:srgbClr val="111111"/>
                </a:solidFill>
                <a:effectLst/>
                <a:latin typeface="-apple-system"/>
              </a:rPr>
            </a:br>
            <a:r>
              <a:rPr lang="en-US" sz="1200" b="0" i="0" dirty="0">
                <a:solidFill>
                  <a:srgbClr val="111111"/>
                </a:solidFill>
                <a:effectLst/>
                <a:latin typeface="-apple-system"/>
              </a:rPr>
              <a:t>C. Offer to help them find the product.</a:t>
            </a:r>
            <a:br>
              <a:rPr lang="en-US" sz="1200" b="0" i="0" dirty="0">
                <a:solidFill>
                  <a:srgbClr val="111111"/>
                </a:solidFill>
                <a:effectLst/>
                <a:latin typeface="-apple-system"/>
              </a:rPr>
            </a:br>
            <a:r>
              <a:rPr lang="en-US" sz="1200" b="0" i="0" dirty="0">
                <a:solidFill>
                  <a:srgbClr val="111111"/>
                </a:solidFill>
                <a:effectLst/>
                <a:latin typeface="-apple-system"/>
              </a:rPr>
              <a:t>D. Tell them the product is probably out of stock without checking.</a:t>
            </a:r>
            <a:br>
              <a:rPr lang="en-US" sz="1200" b="0" i="0" dirty="0">
                <a:solidFill>
                  <a:srgbClr val="111111"/>
                </a:solidFill>
                <a:effectLst/>
                <a:latin typeface="-apple-system"/>
              </a:rPr>
            </a:br>
            <a:r>
              <a:rPr lang="en-US" sz="1200" b="1" i="0" dirty="0">
                <a:solidFill>
                  <a:srgbClr val="111111"/>
                </a:solidFill>
                <a:effectLst/>
                <a:latin typeface="-apple-system"/>
              </a:rPr>
              <a:t>Question 2:</a:t>
            </a:r>
            <a:r>
              <a:rPr lang="en-US" sz="1200" b="0" i="0" dirty="0">
                <a:solidFill>
                  <a:srgbClr val="111111"/>
                </a:solidFill>
                <a:effectLst/>
                <a:latin typeface="-apple-system"/>
              </a:rPr>
              <a:t> A customer is asking about a product’s nutritional information that you’re not sure of. What’s your response?</a:t>
            </a:r>
            <a:br>
              <a:rPr lang="en-US" sz="1200" b="0" i="0" dirty="0">
                <a:solidFill>
                  <a:srgbClr val="111111"/>
                </a:solidFill>
                <a:effectLst/>
                <a:latin typeface="-apple-system"/>
              </a:rPr>
            </a:br>
            <a:r>
              <a:rPr lang="en-US" sz="1200" b="0" i="0" dirty="0">
                <a:solidFill>
                  <a:srgbClr val="111111"/>
                </a:solidFill>
                <a:effectLst/>
                <a:latin typeface="-apple-system"/>
              </a:rPr>
              <a:t>A. Make up an answer.</a:t>
            </a:r>
            <a:br>
              <a:rPr lang="en-US" sz="1200" b="0" i="0" dirty="0">
                <a:solidFill>
                  <a:srgbClr val="111111"/>
                </a:solidFill>
                <a:effectLst/>
                <a:latin typeface="-apple-system"/>
              </a:rPr>
            </a:br>
            <a:r>
              <a:rPr lang="en-US" sz="1200" b="0" i="0" dirty="0">
                <a:solidFill>
                  <a:srgbClr val="111111"/>
                </a:solidFill>
                <a:effectLst/>
                <a:latin typeface="-apple-system"/>
              </a:rPr>
              <a:t>B. Say you don’t know and leave it at that.</a:t>
            </a:r>
            <a:br>
              <a:rPr lang="en-US" sz="1200" b="0" i="0" dirty="0">
                <a:solidFill>
                  <a:srgbClr val="111111"/>
                </a:solidFill>
                <a:effectLst/>
                <a:latin typeface="-apple-system"/>
              </a:rPr>
            </a:br>
            <a:r>
              <a:rPr lang="en-US" sz="1200" b="0" i="0" dirty="0">
                <a:solidFill>
                  <a:srgbClr val="111111"/>
                </a:solidFill>
                <a:effectLst/>
                <a:latin typeface="-apple-system"/>
              </a:rPr>
              <a:t>C. Admit you don’t know but offer to find out for them.</a:t>
            </a:r>
            <a:br>
              <a:rPr lang="en-US" sz="1200" b="0" i="0" dirty="0">
                <a:solidFill>
                  <a:srgbClr val="111111"/>
                </a:solidFill>
                <a:effectLst/>
                <a:latin typeface="-apple-system"/>
              </a:rPr>
            </a:br>
            <a:r>
              <a:rPr lang="en-US" sz="1200" b="0" i="0" dirty="0">
                <a:solidFill>
                  <a:srgbClr val="111111"/>
                </a:solidFill>
                <a:effectLst/>
                <a:latin typeface="-apple-system"/>
              </a:rPr>
              <a:t>D. Ignore the question.</a:t>
            </a:r>
            <a:br>
              <a:rPr lang="en-US" sz="1200" b="0" i="0" dirty="0">
                <a:solidFill>
                  <a:srgbClr val="111111"/>
                </a:solidFill>
                <a:effectLst/>
                <a:latin typeface="-apple-system"/>
              </a:rPr>
            </a:br>
            <a:r>
              <a:rPr lang="en-US" sz="1200" b="1" i="0" dirty="0">
                <a:solidFill>
                  <a:srgbClr val="111111"/>
                </a:solidFill>
                <a:effectLst/>
                <a:latin typeface="-apple-system"/>
              </a:rPr>
              <a:t>Margin Notes:</a:t>
            </a:r>
            <a:br>
              <a:rPr lang="en-US" sz="1200" b="0" i="0" dirty="0">
                <a:solidFill>
                  <a:srgbClr val="111111"/>
                </a:solidFill>
                <a:effectLst/>
                <a:latin typeface="-apple-system"/>
              </a:rPr>
            </a:br>
            <a:r>
              <a:rPr lang="en-US" sz="1200" b="0" i="0" dirty="0">
                <a:solidFill>
                  <a:srgbClr val="111111"/>
                </a:solidFill>
                <a:effectLst/>
                <a:latin typeface="-apple-system"/>
              </a:rPr>
              <a:t>The correct answer for Question 1 is C. Offering help is the best way to handle a customer who can’t find a product.</a:t>
            </a:r>
            <a:br>
              <a:rPr lang="en-US" sz="1200" b="0" i="0" dirty="0">
                <a:solidFill>
                  <a:srgbClr val="111111"/>
                </a:solidFill>
                <a:effectLst/>
                <a:latin typeface="-apple-system"/>
              </a:rPr>
            </a:br>
            <a:r>
              <a:rPr lang="en-US" sz="1200" b="0" i="0" dirty="0">
                <a:solidFill>
                  <a:srgbClr val="111111"/>
                </a:solidFill>
                <a:effectLst/>
                <a:latin typeface="-apple-system"/>
              </a:rPr>
              <a:t>The correct answer for Question 2 is C. If you don’t know something, it’s important to admit it and offer to find the information.</a:t>
            </a:r>
            <a:br>
              <a:rPr lang="en-US" sz="1200" b="0" i="0" dirty="0">
                <a:solidFill>
                  <a:srgbClr val="111111"/>
                </a:solidFill>
                <a:effectLst/>
                <a:latin typeface="-apple-system"/>
              </a:rPr>
            </a:br>
            <a:r>
              <a:rPr lang="en-US" sz="1200" b="0" i="0" dirty="0">
                <a:solidFill>
                  <a:srgbClr val="111111"/>
                </a:solidFill>
                <a:effectLst/>
                <a:latin typeface="-apple-system"/>
              </a:rPr>
              <a:t>These questions assess the learner’s understanding of how to interact with customers and provide excellent service.</a:t>
            </a:r>
            <a:br>
              <a:rPr lang="en-US" sz="1200" b="0" i="0" dirty="0">
                <a:solidFill>
                  <a:srgbClr val="111111"/>
                </a:solidFill>
                <a:effectLst/>
                <a:latin typeface="-apple-system"/>
              </a:rPr>
            </a:br>
            <a:r>
              <a:rPr lang="en-US" sz="1200" b="0" i="0" dirty="0">
                <a:solidFill>
                  <a:srgbClr val="111111"/>
                </a:solidFill>
                <a:effectLst/>
                <a:latin typeface="-apple-system"/>
              </a:rPr>
              <a:t>Feedback should be provided after the assessment to reinforce learning and correct misunderstandings.</a:t>
            </a:r>
            <a:br>
              <a:rPr lang="en-US" sz="1200" b="0" i="0" dirty="0">
                <a:solidFill>
                  <a:srgbClr val="111111"/>
                </a:solidFill>
                <a:effectLst/>
                <a:latin typeface="-apple-system"/>
              </a:rPr>
            </a:br>
            <a:r>
              <a:rPr lang="en-US" sz="1200" b="0" i="0" dirty="0">
                <a:solidFill>
                  <a:srgbClr val="111111"/>
                </a:solidFill>
                <a:effectLst/>
                <a:latin typeface="-apple-system"/>
              </a:rPr>
              <a:t>Remember, the goal of this assessment is not just to test knowledge, but also to reinforce learning and ensure our associates are ready to provide excellent customer service.</a:t>
            </a:r>
            <a:br>
              <a:rPr lang="en-US" sz="1200" b="0" i="0" dirty="0">
                <a:solidFill>
                  <a:srgbClr val="111111"/>
                </a:solidFill>
                <a:effectLst/>
                <a:latin typeface="-apple-system"/>
              </a:rPr>
            </a:br>
            <a:endParaRPr lang="en-US" sz="1200" dirty="0"/>
          </a:p>
        </p:txBody>
      </p:sp>
      <p:pic>
        <p:nvPicPr>
          <p:cNvPr id="3" name="Picture 2" descr="A grocery store with shelves of food">
            <a:extLst>
              <a:ext uri="{FF2B5EF4-FFF2-40B4-BE49-F238E27FC236}">
                <a16:creationId xmlns:a16="http://schemas.microsoft.com/office/drawing/2014/main" id="{F519AC81-03A3-CA89-1078-F61FF68D4D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964" y="1020862"/>
            <a:ext cx="8907518" cy="4453759"/>
          </a:xfrm>
          <a:prstGeom prst="rect">
            <a:avLst/>
          </a:prstGeom>
        </p:spPr>
      </p:pic>
      <p:sp>
        <p:nvSpPr>
          <p:cNvPr id="4" name="Rectangle: Rounded Corners 3">
            <a:extLst>
              <a:ext uri="{FF2B5EF4-FFF2-40B4-BE49-F238E27FC236}">
                <a16:creationId xmlns:a16="http://schemas.microsoft.com/office/drawing/2014/main" id="{63B496FD-3EC8-3557-13EF-01A1A95F900C}"/>
              </a:ext>
            </a:extLst>
          </p:cNvPr>
          <p:cNvSpPr/>
          <p:nvPr/>
        </p:nvSpPr>
        <p:spPr>
          <a:xfrm>
            <a:off x="3694113" y="1480342"/>
            <a:ext cx="4524375" cy="897771"/>
          </a:xfrm>
          <a:prstGeom prst="roundRect">
            <a:avLst/>
          </a:prstGeom>
          <a:solidFill>
            <a:srgbClr val="757C3F"/>
          </a:solidFill>
          <a:ln>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sz="1600" b="1" i="0" dirty="0">
              <a:solidFill>
                <a:schemeClr val="bg1"/>
              </a:solidFill>
              <a:effectLst/>
              <a:latin typeface="-apple-system"/>
            </a:endParaRPr>
          </a:p>
          <a:p>
            <a:pPr algn="ctr"/>
            <a:r>
              <a:rPr lang="en-US" sz="1600" b="1" i="0" dirty="0">
                <a:solidFill>
                  <a:schemeClr val="bg1"/>
                </a:solidFill>
                <a:effectLst/>
                <a:latin typeface="-apple-system"/>
              </a:rPr>
              <a:t>Question 1:</a:t>
            </a:r>
            <a:r>
              <a:rPr lang="en-US" sz="1600" b="0" i="0" dirty="0">
                <a:solidFill>
                  <a:schemeClr val="bg1"/>
                </a:solidFill>
                <a:effectLst/>
                <a:latin typeface="-apple-system"/>
              </a:rPr>
              <a:t> A customer seems upset because they can’t find a product. What should you do?</a:t>
            </a:r>
            <a:br>
              <a:rPr lang="en-US" sz="1600" b="0" i="0" dirty="0">
                <a:solidFill>
                  <a:schemeClr val="bg1"/>
                </a:solidFill>
                <a:effectLst/>
                <a:latin typeface="-apple-system"/>
              </a:rPr>
            </a:br>
            <a:endParaRPr lang="en-US" sz="1600" b="1" dirty="0">
              <a:solidFill>
                <a:schemeClr val="bg1"/>
              </a:solidFill>
            </a:endParaRPr>
          </a:p>
        </p:txBody>
      </p:sp>
      <p:sp>
        <p:nvSpPr>
          <p:cNvPr id="5" name="Rectangle: Rounded Corners 4">
            <a:extLst>
              <a:ext uri="{FF2B5EF4-FFF2-40B4-BE49-F238E27FC236}">
                <a16:creationId xmlns:a16="http://schemas.microsoft.com/office/drawing/2014/main" id="{5A5D82E7-BCB4-299D-A33C-8B71DBAE7FDB}"/>
              </a:ext>
            </a:extLst>
          </p:cNvPr>
          <p:cNvSpPr/>
          <p:nvPr/>
        </p:nvSpPr>
        <p:spPr>
          <a:xfrm>
            <a:off x="5969000" y="2719867"/>
            <a:ext cx="3924300" cy="2336800"/>
          </a:xfrm>
          <a:prstGeom prst="roundRect">
            <a:avLst/>
          </a:prstGeom>
          <a:solidFill>
            <a:srgbClr val="757C3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b="0" i="0" dirty="0">
              <a:solidFill>
                <a:schemeClr val="bg1"/>
              </a:solidFill>
              <a:effectLst/>
              <a:latin typeface="-apple-system"/>
            </a:endParaRPr>
          </a:p>
          <a:p>
            <a:r>
              <a:rPr lang="en-US" sz="1800" b="0" i="0" dirty="0">
                <a:solidFill>
                  <a:schemeClr val="bg1"/>
                </a:solidFill>
                <a:effectLst/>
                <a:latin typeface="-apple-system"/>
              </a:rPr>
              <a:t>A. Ignore them, they’ll figure it out.</a:t>
            </a:r>
            <a:br>
              <a:rPr lang="en-US" sz="1800" b="0" i="0" dirty="0">
                <a:solidFill>
                  <a:schemeClr val="bg1"/>
                </a:solidFill>
                <a:effectLst/>
                <a:latin typeface="-apple-system"/>
              </a:rPr>
            </a:br>
            <a:r>
              <a:rPr lang="en-US" sz="1800" b="0" i="0" dirty="0">
                <a:solidFill>
                  <a:schemeClr val="bg1"/>
                </a:solidFill>
                <a:effectLst/>
                <a:latin typeface="-apple-system"/>
              </a:rPr>
              <a:t>B. Tell them to ask someone else.</a:t>
            </a:r>
            <a:br>
              <a:rPr lang="en-US" sz="1800" b="0" i="0" dirty="0">
                <a:solidFill>
                  <a:schemeClr val="bg1"/>
                </a:solidFill>
                <a:effectLst/>
                <a:latin typeface="-apple-system"/>
              </a:rPr>
            </a:br>
            <a:r>
              <a:rPr lang="en-US" sz="1800" b="0" i="0" dirty="0">
                <a:solidFill>
                  <a:schemeClr val="bg1"/>
                </a:solidFill>
                <a:effectLst/>
                <a:latin typeface="-apple-system"/>
              </a:rPr>
              <a:t>C. Offer to help them find the product.</a:t>
            </a:r>
            <a:br>
              <a:rPr lang="en-US" sz="1800" b="0" i="0" dirty="0">
                <a:solidFill>
                  <a:schemeClr val="bg1"/>
                </a:solidFill>
                <a:effectLst/>
                <a:latin typeface="-apple-system"/>
              </a:rPr>
            </a:br>
            <a:r>
              <a:rPr lang="en-US" sz="1800" b="0" i="0" dirty="0">
                <a:solidFill>
                  <a:schemeClr val="bg1"/>
                </a:solidFill>
                <a:effectLst/>
                <a:latin typeface="-apple-system"/>
              </a:rPr>
              <a:t>D. Tell them the product is probably out of stock without checking.</a:t>
            </a:r>
            <a:br>
              <a:rPr lang="en-US" sz="1800" b="0" i="0" dirty="0">
                <a:solidFill>
                  <a:schemeClr val="bg1"/>
                </a:solidFill>
                <a:effectLst/>
                <a:latin typeface="-apple-system"/>
              </a:rPr>
            </a:br>
            <a:endParaRPr lang="en-US" dirty="0">
              <a:solidFill>
                <a:schemeClr val="bg1"/>
              </a:solidFill>
            </a:endParaRPr>
          </a:p>
        </p:txBody>
      </p:sp>
      <p:pic>
        <p:nvPicPr>
          <p:cNvPr id="7" name="Picture 6" descr="A couple of men carrying shopping bags&#10;&#10;Description automatically generated">
            <a:extLst>
              <a:ext uri="{FF2B5EF4-FFF2-40B4-BE49-F238E27FC236}">
                <a16:creationId xmlns:a16="http://schemas.microsoft.com/office/drawing/2014/main" id="{CE5CCB94-2570-0432-071A-5968B55CA9A4}"/>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r="32591" b="27015"/>
          <a:stretch/>
        </p:blipFill>
        <p:spPr>
          <a:xfrm flipH="1">
            <a:off x="3331526" y="2137733"/>
            <a:ext cx="2298700" cy="3336888"/>
          </a:xfrm>
          <a:prstGeom prst="rect">
            <a:avLst/>
          </a:prstGeom>
        </p:spPr>
      </p:pic>
      <p:pic>
        <p:nvPicPr>
          <p:cNvPr id="8" name="Picture 7" descr="A logo for a market">
            <a:extLst>
              <a:ext uri="{FF2B5EF4-FFF2-40B4-BE49-F238E27FC236}">
                <a16:creationId xmlns:a16="http://schemas.microsoft.com/office/drawing/2014/main" id="{F0D6937A-2B27-C808-E3EC-A0A4FDF830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2838" y="1105198"/>
            <a:ext cx="1243825" cy="1249378"/>
          </a:xfrm>
          <a:prstGeom prst="rect">
            <a:avLst/>
          </a:prstGeom>
        </p:spPr>
      </p:pic>
    </p:spTree>
    <p:extLst>
      <p:ext uri="{BB962C8B-B14F-4D97-AF65-F5344CB8AC3E}">
        <p14:creationId xmlns:p14="http://schemas.microsoft.com/office/powerpoint/2010/main" val="3077688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67565-4A93-3ACE-9E86-9B5F45B71F9F}"/>
              </a:ext>
            </a:extLst>
          </p:cNvPr>
          <p:cNvSpPr>
            <a:spLocks noGrp="1"/>
          </p:cNvSpPr>
          <p:nvPr>
            <p:ph type="ctrTitle"/>
          </p:nvPr>
        </p:nvSpPr>
        <p:spPr>
          <a:xfrm>
            <a:off x="0" y="338666"/>
            <a:ext cx="2895600" cy="6129867"/>
          </a:xfrm>
        </p:spPr>
        <p:txBody>
          <a:bodyPr anchor="t">
            <a:normAutofit/>
          </a:bodyPr>
          <a:lstStyle/>
          <a:p>
            <a:pPr algn="l"/>
            <a:r>
              <a:rPr lang="en-US" sz="1200" b="0" i="0" dirty="0">
                <a:solidFill>
                  <a:srgbClr val="111111"/>
                </a:solidFill>
                <a:effectLst/>
                <a:latin typeface="-apple-system"/>
              </a:rPr>
              <a:t>his slide shows the results of the assessment that you completed as part of the e-learning class on customer service skills. It highlights your strengths and areas for improvement based on your performance on different scenarios and questions. The purpose of this slide is to provide you with constructive feedback and guidance on how to enhance your customer service skills and deliver better service to your customers. You can use this slide as a reference for your future learning and development.</a:t>
            </a:r>
            <a:br>
              <a:rPr lang="en-US" sz="1200" b="0" i="0" dirty="0">
                <a:solidFill>
                  <a:srgbClr val="111111"/>
                </a:solidFill>
                <a:effectLst/>
                <a:latin typeface="-apple-system"/>
              </a:rPr>
            </a:br>
            <a:br>
              <a:rPr lang="en-US" sz="1200" b="0" i="0" dirty="0">
                <a:solidFill>
                  <a:srgbClr val="111111"/>
                </a:solidFill>
                <a:effectLst/>
                <a:latin typeface="-apple-system"/>
              </a:rPr>
            </a:br>
            <a:r>
              <a:rPr lang="en-US" sz="1200" b="0" i="0" dirty="0">
                <a:solidFill>
                  <a:srgbClr val="111111"/>
                </a:solidFill>
                <a:effectLst/>
                <a:latin typeface="-apple-system"/>
              </a:rPr>
              <a:t>Revision Note:</a:t>
            </a:r>
            <a:br>
              <a:rPr lang="en-US" sz="1200" b="0" i="0" dirty="0">
                <a:solidFill>
                  <a:srgbClr val="111111"/>
                </a:solidFill>
                <a:effectLst/>
                <a:latin typeface="-apple-system"/>
              </a:rPr>
            </a:br>
            <a:br>
              <a:rPr lang="en-US" sz="1200" b="0" i="0" dirty="0">
                <a:solidFill>
                  <a:srgbClr val="111111"/>
                </a:solidFill>
                <a:effectLst/>
                <a:latin typeface="-apple-system"/>
              </a:rPr>
            </a:br>
            <a:r>
              <a:rPr lang="en-US" sz="1200" b="0" i="0" dirty="0">
                <a:solidFill>
                  <a:srgbClr val="111111"/>
                </a:solidFill>
                <a:effectLst/>
                <a:latin typeface="-apple-system"/>
              </a:rPr>
              <a:t>We have made the feedback </a:t>
            </a:r>
            <a:r>
              <a:rPr lang="en-US" sz="1200" b="0" i="0">
                <a:solidFill>
                  <a:srgbClr val="111111"/>
                </a:solidFill>
                <a:effectLst/>
                <a:latin typeface="-apple-system"/>
              </a:rPr>
              <a:t>more precise.</a:t>
            </a:r>
            <a:endParaRPr lang="en-US" sz="1200" dirty="0"/>
          </a:p>
        </p:txBody>
      </p:sp>
      <p:pic>
        <p:nvPicPr>
          <p:cNvPr id="3" name="Picture 2" descr="A grocery store with shelves of food">
            <a:extLst>
              <a:ext uri="{FF2B5EF4-FFF2-40B4-BE49-F238E27FC236}">
                <a16:creationId xmlns:a16="http://schemas.microsoft.com/office/drawing/2014/main" id="{F65B48F6-ECAF-F8AC-FAD4-2937287A223A}"/>
              </a:ext>
            </a:extLst>
          </p:cNvPr>
          <p:cNvPicPr>
            <a:picLocks noChangeAspect="1"/>
          </p:cNvPicPr>
          <p:nvPr/>
        </p:nvPicPr>
        <p:blipFill rotWithShape="1">
          <a:blip r:embed="rId2">
            <a:extLst>
              <a:ext uri="{28A0092B-C50C-407E-A947-70E740481C1C}">
                <a14:useLocalDpi xmlns:a14="http://schemas.microsoft.com/office/drawing/2010/main" val="0"/>
              </a:ext>
            </a:extLst>
          </a:blip>
          <a:srcRect l="37079" t="21207" b="10513"/>
          <a:stretch/>
        </p:blipFill>
        <p:spPr>
          <a:xfrm>
            <a:off x="2895600" y="723900"/>
            <a:ext cx="9138378" cy="4826000"/>
          </a:xfrm>
          <a:prstGeom prst="rect">
            <a:avLst/>
          </a:prstGeom>
        </p:spPr>
      </p:pic>
      <p:pic>
        <p:nvPicPr>
          <p:cNvPr id="4" name="Picture 3" descr="A logo for a market">
            <a:extLst>
              <a:ext uri="{FF2B5EF4-FFF2-40B4-BE49-F238E27FC236}">
                <a16:creationId xmlns:a16="http://schemas.microsoft.com/office/drawing/2014/main" id="{ABB03BC6-71DF-1403-E4F5-A196242AA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364" y="885439"/>
            <a:ext cx="1243825" cy="1249378"/>
          </a:xfrm>
          <a:prstGeom prst="rect">
            <a:avLst/>
          </a:prstGeom>
        </p:spPr>
      </p:pic>
      <p:sp>
        <p:nvSpPr>
          <p:cNvPr id="6" name="Rectangle: Rounded Corners 5">
            <a:extLst>
              <a:ext uri="{FF2B5EF4-FFF2-40B4-BE49-F238E27FC236}">
                <a16:creationId xmlns:a16="http://schemas.microsoft.com/office/drawing/2014/main" id="{12A409CD-1CA9-BA92-8922-1421090A49E6}"/>
              </a:ext>
            </a:extLst>
          </p:cNvPr>
          <p:cNvSpPr/>
          <p:nvPr/>
        </p:nvSpPr>
        <p:spPr>
          <a:xfrm>
            <a:off x="5235330" y="1308100"/>
            <a:ext cx="4762685" cy="1785668"/>
          </a:xfrm>
          <a:prstGeom prst="roundRect">
            <a:avLst/>
          </a:prstGeom>
          <a:solidFill>
            <a:srgbClr val="757C3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600" b="0" i="0" dirty="0">
                <a:solidFill>
                  <a:schemeClr val="bg1"/>
                </a:solidFill>
                <a:effectLst/>
                <a:latin typeface="-apple-system"/>
              </a:rPr>
              <a:t>Excellent work assisting a customer with dietary restrictions! Your ability to understand their needs and guide them to suitable products was commendable. Keep up the good work!</a:t>
            </a:r>
          </a:p>
        </p:txBody>
      </p:sp>
      <p:pic>
        <p:nvPicPr>
          <p:cNvPr id="5" name="Picture 4" descr="A person holding a mouse and a can&#10;&#10;Description automatically generated">
            <a:extLst>
              <a:ext uri="{FF2B5EF4-FFF2-40B4-BE49-F238E27FC236}">
                <a16:creationId xmlns:a16="http://schemas.microsoft.com/office/drawing/2014/main" id="{CE5C1383-9BAA-B9DF-4FEA-80DDF05C6D5F}"/>
              </a:ext>
            </a:extLst>
          </p:cNvPr>
          <p:cNvPicPr>
            <a:picLocks noChangeAspect="1"/>
          </p:cNvPicPr>
          <p:nvPr/>
        </p:nvPicPr>
        <p:blipFill rotWithShape="1">
          <a:blip r:embed="rId4">
            <a:extLst>
              <a:ext uri="{28A0092B-C50C-407E-A947-70E740481C1C}">
                <a14:useLocalDpi xmlns:a14="http://schemas.microsoft.com/office/drawing/2010/main" val="0"/>
              </a:ext>
            </a:extLst>
          </a:blip>
          <a:srcRect t="1" b="53297"/>
          <a:stretch/>
        </p:blipFill>
        <p:spPr>
          <a:xfrm>
            <a:off x="9336918" y="3019244"/>
            <a:ext cx="2697059" cy="2530655"/>
          </a:xfrm>
          <a:prstGeom prst="rect">
            <a:avLst/>
          </a:prstGeom>
        </p:spPr>
      </p:pic>
    </p:spTree>
    <p:extLst>
      <p:ext uri="{BB962C8B-B14F-4D97-AF65-F5344CB8AC3E}">
        <p14:creationId xmlns:p14="http://schemas.microsoft.com/office/powerpoint/2010/main" val="372993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1227</Words>
  <Application>Microsoft Office PowerPoint</Application>
  <PresentationFormat>Widescreen</PresentationFormat>
  <Paragraphs>19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-apple-system</vt:lpstr>
      <vt:lpstr>Arial</vt:lpstr>
      <vt:lpstr>Calibri</vt:lpstr>
      <vt:lpstr>Calibri Light</vt:lpstr>
      <vt:lpstr>Office Theme</vt:lpstr>
      <vt:lpstr>Welcome to Truck Patch Customer Service Training  Description: This e-learning class, which can be completed in 20-30 minutes, is designed to equip you with the necessary skills and knowledge to deliver exceptional customer service at The Truck Patch, our beloved grocery store. We will delve into the principles of customer service, effective communication techniques, and strategies for handling various customer scenarios in a grocery store setting.  Audience: This course is intended for all employees of The Truck Patch, whether you’re a new hire needing to learn the ropes or a seasoned employee looking to refresh your customer service skills.  Learning Objectives: By the end of this course, you will be able to:  Apply effective communication techniques to interact positively with customers. Best Assist different customer scenarios and respond appropriately. Implement strategies to handle difficult situations and ensure customer satisfaction. Demonstrate a commitment to providing excellent customer service in line with The Truck Patch’s values and standards.  Let’s embark on this journey to enhance our customer service skills and make shopping at The Truck Patch a delightful experience for all our customers!</vt:lpstr>
      <vt:lpstr>Slide Title: Understanding Customer Scenarios Slide Content: Regular Shoppers: These are our loyal customers who visit The Truck Patch frequently. They value quick and efficient service. First-time Visitors: Customers may need guidance around the store and information about our products and services. Discount Hunters: Customers are looking for sales and discounts. They appreciate being informed about ongoing offers. In-a-hurry Customers: Customers value quick checkouts and minimal waiting times. Elderly or Disabled Customers: Customers might require additional assistance during their shopping experience. Margin Notes: Regular shoppers might appreciate personalized recommendations based on their shopping history. First-time visitors could benefit from a brief store tour or a store map. Keep discount hunters updated with the latest deals and sales. For in-a-hurry customers, suggest quick checkout options or less busy hours to shop. Offer additional support and patience to elderly or disabled customers, ensuring they have a comfortable shopping experience. Remember, every customer is unique and understanding their needs is key to providing excellent service. Let’s put ourselves in their shoes and serve them the way we would like to be served!  </vt:lpstr>
      <vt:lpstr>Slide Title: Customer-Associate Interaction Scenario Slide Content: Scenario: An image or animation showing a customer asking an associate for help in finding a product. Dialogue Bubble 1 (Customer): “Excuse me, could you help me find the organic apples?” Dialogue Bubble 2 (Associate): “Of course! They’re in our produce section. Let me show you the way.” Margin Notes: Associates should always maintain a positive and helpful demeanor. They should be well-versed in the store’s layout to effectively guide customers. If an associate is unsure of an answer, they should seek assistance from a knowledgeable colleague or offer to research the information. The ultimate goal is to make the customer feel appreciated and ensure their needs are met in a timely and efficient manner.  This slide underscores the significance of effective communication and helpfulness in our customer service. We should view our customers’ inquiries as opportunities to showcase our dedication to exceptional service. Let’s capitalize on these interactions!  In terms of learning, the obviousness of the “correct” answer in multiple-choice questions can be mitigated. To incorporate learner autonomy or customization, consider a method where learners formulate their own answers before attempting to match them with the provided options. This approach encourages active engagement and critical thinking.</vt:lpstr>
      <vt:lpstr>Slide Title: Customer Service Assessment Slide Content: Question 1: A customer seems upset because they can’t find a product. What should you do? A. Ignore them, they’ll figure it out. B. Tell them to ask someone else. C. Offer to help them find the product. D. Tell them the product is probably out of stock without checking. Question 2: A customer is asking about a product’s nutritional information that you’re not sure of. What’s your response? A. Make up an answer. B. Say you don’t know and leave it at that. C. Admit you don’t know but offer to find out for them. D. Ignore the question. Margin Notes: The correct answer for Question 1 is C. Offering help is the best way to handle a customer who can’t find a product. The correct answer for Question 2 is C. If you don’t know something, it’s important to admit it and offer to find the information. These questions assess the learner’s understanding of how to interact with customers and provide excellent service. Feedback should be provided after the assessment to reinforce learning and correct misunderstandings. Remember, the goal of this assessment is not just to test knowledge, but also to reinforce learning and ensure our associates are ready to provide excellent customer service. </vt:lpstr>
      <vt:lpstr>his slide shows the results of the assessment that you completed as part of the e-learning class on customer service skills. It highlights your strengths and areas for improvement based on your performance on different scenarios and questions. The purpose of this slide is to provide you with constructive feedback and guidance on how to enhance your customer service skills and deliver better service to your customers. You can use this slide as a reference for your future learning and development.  Revision Note:  We have made the feedback more precise.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Truck Patch Customer Service Training  Description: This e-learning class is designed to provide you with the necessary skills and knowledge to deliver exceptional customer service at The Truck Patch, our beloved grocery store. We will explore the principles of customer service, effective communication techniques, and strategies for handling various customer scenarios in a grocery store setting.  Audience: This course is intended for all employees of The Truck Patch, whether you’re a new hire needing to learn the ropes or a seasoned employee looking to refresh your customer service skills.  Learning Objectives: By the end of this course, you will be able to:  Understand the importance of customer service in the grocery store industry. Apply effective communication techniques to interact positively with customers. Identify different customer scenarios and respond appropriately. Implement strategies to handle difficult situations and ensure customer satisfaction. Demonstrate a commitment to providing excellent customer service in line with The Truck Patch’s values and standards. Let’s embark on this journey to enhance our customer service skills and make shopping at The Truck Patch a delightful experience for all our customers!</dc:title>
  <dc:creator>Bradley Downey</dc:creator>
  <cp:lastModifiedBy>Bradley Downey</cp:lastModifiedBy>
  <cp:revision>2</cp:revision>
  <dcterms:created xsi:type="dcterms:W3CDTF">2023-11-29T01:00:33Z</dcterms:created>
  <dcterms:modified xsi:type="dcterms:W3CDTF">2024-06-02T23:45:59Z</dcterms:modified>
</cp:coreProperties>
</file>