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</p:sldMasterIdLst>
  <p:notesMasterIdLst>
    <p:notesMasterId r:id="rId17"/>
  </p:notesMasterIdLst>
  <p:sldIdLst>
    <p:sldId id="259" r:id="rId4"/>
    <p:sldId id="257" r:id="rId5"/>
    <p:sldId id="266" r:id="rId6"/>
    <p:sldId id="267" r:id="rId7"/>
    <p:sldId id="268" r:id="rId8"/>
    <p:sldId id="269" r:id="rId9"/>
    <p:sldId id="271" r:id="rId10"/>
    <p:sldId id="270" r:id="rId11"/>
    <p:sldId id="272" r:id="rId12"/>
    <p:sldId id="277" r:id="rId13"/>
    <p:sldId id="260" r:id="rId14"/>
    <p:sldId id="276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2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170138-F2C6-0240-B9C8-0AAD716C6BFD}" v="1" dt="2022-04-22T00:38:57.647"/>
    <p1510:client id="{7ED38A4C-16CE-8242-90ED-3BE7E3E71298}" v="121" dt="2022-04-22T00:36:09.4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65962"/>
  </p:normalViewPr>
  <p:slideViewPr>
    <p:cSldViewPr snapToGrid="0" snapToObjects="1" showGuides="1">
      <p:cViewPr varScale="1">
        <p:scale>
          <a:sx n="70" d="100"/>
          <a:sy n="70" d="100"/>
        </p:scale>
        <p:origin x="2376" y="184"/>
      </p:cViewPr>
      <p:guideLst>
        <p:guide orient="horz" pos="2160"/>
        <p:guide pos="49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ngHee Kim" userId="2fc2d1a1-aac7-424a-a4f2-76f7217d5926" providerId="ADAL" clId="{7E170138-F2C6-0240-B9C8-0AAD716C6BFD}"/>
    <pc:docChg chg="custSel modSld">
      <pc:chgData name="JungHee Kim" userId="2fc2d1a1-aac7-424a-a4f2-76f7217d5926" providerId="ADAL" clId="{7E170138-F2C6-0240-B9C8-0AAD716C6BFD}" dt="2022-04-22T00:39:03.531" v="5" actId="962"/>
      <pc:docMkLst>
        <pc:docMk/>
      </pc:docMkLst>
      <pc:sldChg chg="addSp delSp modSp mod delAnim">
        <pc:chgData name="JungHee Kim" userId="2fc2d1a1-aac7-424a-a4f2-76f7217d5926" providerId="ADAL" clId="{7E170138-F2C6-0240-B9C8-0AAD716C6BFD}" dt="2022-04-22T00:39:03.531" v="5" actId="962"/>
        <pc:sldMkLst>
          <pc:docMk/>
          <pc:sldMk cId="4253174946" sldId="276"/>
        </pc:sldMkLst>
        <pc:spChg chg="mod">
          <ac:chgData name="JungHee Kim" userId="2fc2d1a1-aac7-424a-a4f2-76f7217d5926" providerId="ADAL" clId="{7E170138-F2C6-0240-B9C8-0AAD716C6BFD}" dt="2022-04-22T00:39:03.531" v="5" actId="962"/>
          <ac:spMkLst>
            <pc:docMk/>
            <pc:sldMk cId="4253174946" sldId="276"/>
            <ac:spMk id="2" creationId="{75B34435-01FE-B0F2-A6BE-A4DBCC14CD25}"/>
          </ac:spMkLst>
        </pc:spChg>
        <pc:picChg chg="del">
          <ac:chgData name="JungHee Kim" userId="2fc2d1a1-aac7-424a-a4f2-76f7217d5926" providerId="ADAL" clId="{7E170138-F2C6-0240-B9C8-0AAD716C6BFD}" dt="2022-04-22T00:38:55.593" v="0" actId="478"/>
          <ac:picMkLst>
            <pc:docMk/>
            <pc:sldMk cId="4253174946" sldId="276"/>
            <ac:picMk id="5" creationId="{BE305540-8131-D9BA-01EC-D3F5FEB101B1}"/>
          </ac:picMkLst>
        </pc:picChg>
        <pc:picChg chg="add mod">
          <ac:chgData name="JungHee Kim" userId="2fc2d1a1-aac7-424a-a4f2-76f7217d5926" providerId="ADAL" clId="{7E170138-F2C6-0240-B9C8-0AAD716C6BFD}" dt="2022-04-22T00:39:03.529" v="4" actId="27614"/>
          <ac:picMkLst>
            <pc:docMk/>
            <pc:sldMk cId="4253174946" sldId="276"/>
            <ac:picMk id="7" creationId="{7B27761F-A370-2D1D-BF6E-AF7E3BABFF0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E0FCA-4305-2F41-90B2-0C4BD5F00973}" type="datetimeFigureOut">
              <a:rPr lang="en-US" smtClean="0"/>
              <a:t>4/21/22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C328C-2F5F-2549-9030-7A1BC7FEA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안녕하세요 저는 현재 워싱턴 대학교 시애틀 캠퍼스 아시아 언어와 문화 학과에서 한국어를 가르치고 있는 김정희라고 합니다 제가 사실 학생들 앞에서 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</a:t>
            </a:r>
            <a:r>
              <a:rPr lang="ko-KR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lang="ko-KR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사이에 그 정도 기간 동안 학생들을 가르쳐 왔고 또 학회 가서 다른 선생님들 앞에서 서 본적은 있는데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이렇게 일반 분들 앞에서 </a:t>
            </a:r>
            <a:r>
              <a:rPr lang="ko-KR" alt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북토크라는</a:t>
            </a:r>
            <a:r>
              <a:rPr lang="ko-KR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것은 제가 처음 해보는 것이고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이런 경험이 굉장히 떨리고 조심스럽고 그렇습니다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C328C-2F5F-2549-9030-7A1BC7FEAB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74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처음 이효경 선생님께서 </a:t>
            </a:r>
            <a:r>
              <a:rPr lang="ko-KR" alt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북토크</a:t>
            </a:r>
            <a:r>
              <a:rPr lang="ko-KR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이야기를 꺼내셨을 때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딱히 제가 책 저자도 아닌데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 </a:t>
            </a:r>
            <a:r>
              <a:rPr lang="ko-KR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그렇다고 또 한국어 선생님 교과서를 해야 되나 그렇게 하다가 이제 정책을 이번 기회에 덕에 사실 좀 읽어 보게 됐는데요 그 중에서 이 제가 고른 언어의 온도 라는 책을 제목을 보면서 이게 뭐지 내가 가르치고 평생을 업으로 하는 언어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온도라는 게 </a:t>
            </a:r>
            <a:r>
              <a:rPr lang="ko-KR" alt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뭘까</a:t>
            </a:r>
            <a:r>
              <a:rPr lang="ko-KR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하면서 읽어 보게 됐어요 그래서 책을 읽으면서 이 작가가 이런 생각을 가지고 이런이런 이야기를 하는구나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ko-KR" alt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라고</a:t>
            </a:r>
            <a:r>
              <a:rPr lang="ko-KR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봤는데요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 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개인적으로 작가에 대한 소개는 이분이 </a:t>
            </a:r>
            <a:r>
              <a:rPr lang="ko-KR" alt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기자셨다는것</a:t>
            </a:r>
            <a:r>
              <a:rPr lang="ko-KR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외에는 제가 딱히 </a:t>
            </a:r>
            <a:r>
              <a:rPr lang="ko-KR" alt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말씀드릴게</a:t>
            </a:r>
            <a:r>
              <a:rPr lang="ko-KR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없네요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인터넷과 여러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SNS</a:t>
            </a:r>
            <a:r>
              <a:rPr lang="ko-KR" alt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</a:t>
            </a:r>
            <a:r>
              <a:rPr lang="ko-KR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찾아봤지만 이분이 워낙 이런 곳에 </a:t>
            </a:r>
            <a:r>
              <a:rPr lang="ko-KR" alt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노출된분이</a:t>
            </a:r>
            <a:r>
              <a:rPr lang="ko-KR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아니라 그런지 제가 자세히 소개해드릴 만큼의 정보는 찾지 못했습니다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먼저 제가 오늘 여러분에게 소개해 드릴 책에 대해 간단하게 먼저 말씀 드리겠습니다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책 제목은 </a:t>
            </a:r>
            <a:r>
              <a:rPr lang="ko-KR" alt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소개된것</a:t>
            </a:r>
            <a:r>
              <a:rPr lang="ko-KR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처럼</a:t>
            </a:r>
            <a:r>
              <a:rPr lang="ko-KR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“언어의 온도” </a:t>
            </a:r>
            <a:r>
              <a:rPr lang="ko-KR" alt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라고</a:t>
            </a:r>
            <a:r>
              <a:rPr lang="ko-KR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하는데요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책 앞부분에 ‘당신의 언어에도 온도가 있다”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언어의 따뜻함과 차가움 그리고 그 무게에 대해서 작가가 이야기 하고 있습니다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오늘 저는 저에게 주어진 북소리 시간에 북소리 책에 담겨있는 내용들과 그 제가 가르쳐준 한국어 교육에 경험담 에피소드 이런 것들을 몇 개 섞어서 같이 이야기 해 봤으면 합니다 그럼 시작해 보겠습니다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b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먼저 책 서론에 나온 부분을 좀 </a:t>
            </a:r>
            <a:r>
              <a:rPr lang="ko-KR" alt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소개하자면요</a:t>
            </a:r>
            <a:r>
              <a:rPr lang="en-US" altLang="ko-K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endParaRPr lang="ko-KR" alt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C328C-2F5F-2549-9030-7A1BC7FEAB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76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78987"/>
            <a:ext cx="1371600" cy="923544"/>
          </a:xfrm>
          <a:prstGeom prst="rect">
            <a:avLst/>
          </a:prstGeom>
        </p:spPr>
      </p:pic>
      <p:pic>
        <p:nvPicPr>
          <p:cNvPr id="4" name="Picture 3" descr="Wordmark_center_Purp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6532177"/>
            <a:ext cx="2425295" cy="163374"/>
          </a:xfrm>
          <a:prstGeom prst="rect">
            <a:avLst/>
          </a:prstGeom>
        </p:spPr>
      </p:pic>
      <p:pic>
        <p:nvPicPr>
          <p:cNvPr id="6" name="Picture 5" descr="Bar_RtAngle_HEX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4619072"/>
            <a:ext cx="1371600" cy="1245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7" y="1837360"/>
            <a:ext cx="6972300" cy="2646441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239025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4B2E83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7" name="Picture 6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6532177"/>
            <a:ext cx="2425295" cy="1633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462" y="1426989"/>
            <a:ext cx="862711" cy="68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84663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Bulleted 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8" name="Picture 7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6532177"/>
            <a:ext cx="2425295" cy="1633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462" y="1426989"/>
            <a:ext cx="862711" cy="68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83759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4B2E83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pic>
        <p:nvPicPr>
          <p:cNvPr id="7" name="Picture 6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6532177"/>
            <a:ext cx="2425295" cy="1633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462" y="1426989"/>
            <a:ext cx="862711" cy="68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7" y="381575"/>
            <a:ext cx="8116643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4B2E83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7" name="Picture 6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6532177"/>
            <a:ext cx="2425295" cy="163374"/>
          </a:xfrm>
          <a:prstGeom prst="rect">
            <a:avLst/>
          </a:prstGeom>
        </p:spPr>
      </p:pic>
      <p:pic>
        <p:nvPicPr>
          <p:cNvPr id="9" name="Picture 8" descr="Bar_RtAng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402894"/>
            <a:ext cx="1371201" cy="69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7" y="371511"/>
            <a:ext cx="8184662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81814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Bulleted 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7" name="Picture 6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6532177"/>
            <a:ext cx="2425295" cy="163374"/>
          </a:xfrm>
          <a:prstGeom prst="rect">
            <a:avLst/>
          </a:prstGeom>
        </p:spPr>
      </p:pic>
      <p:pic>
        <p:nvPicPr>
          <p:cNvPr id="8" name="Picture 7" descr="Bar_RtAng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402894"/>
            <a:ext cx="1371201" cy="69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7" y="371511"/>
            <a:ext cx="8064504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1785922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4B2E83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pic>
        <p:nvPicPr>
          <p:cNvPr id="8" name="Picture 7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6532177"/>
            <a:ext cx="2425295" cy="163374"/>
          </a:xfrm>
          <a:prstGeom prst="rect">
            <a:avLst/>
          </a:prstGeom>
        </p:spPr>
      </p:pic>
      <p:pic>
        <p:nvPicPr>
          <p:cNvPr id="6" name="Picture 5" descr="Bar_RtAng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402894"/>
            <a:ext cx="1371201" cy="69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16643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28654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08680"/>
            <a:ext cx="1371600" cy="923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334" y="6354234"/>
            <a:ext cx="2540000" cy="266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2039" y="4613080"/>
            <a:ext cx="1390696" cy="121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7" y="1842045"/>
            <a:ext cx="6972300" cy="2641756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2373491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chemeClr val="tx1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REGULAR, 24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334" y="6354234"/>
            <a:ext cx="2540000" cy="266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3095" y="1425024"/>
            <a:ext cx="862709" cy="689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84663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276924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chemeClr val="tx2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chemeClr val="tx2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chemeClr val="tx2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chemeClr val="tx2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chemeClr val="tx2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Bulleted 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334" y="6354234"/>
            <a:ext cx="2540000" cy="266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3095" y="1425024"/>
            <a:ext cx="862709" cy="689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7" y="371511"/>
            <a:ext cx="7963088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236337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chemeClr val="tx2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334" y="6354234"/>
            <a:ext cx="2540000" cy="266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3095" y="1425024"/>
            <a:ext cx="862709" cy="689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756" y="371511"/>
            <a:ext cx="8116643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chemeClr val="tx2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828560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6532177"/>
            <a:ext cx="2425295" cy="163374"/>
          </a:xfrm>
          <a:prstGeom prst="rect">
            <a:avLst/>
          </a:prstGeom>
        </p:spPr>
      </p:pic>
      <p:pic>
        <p:nvPicPr>
          <p:cNvPr id="7" name="Picture 6" descr="W Logo_Purple_2685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78987"/>
            <a:ext cx="1371600" cy="923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9463" y="4587525"/>
            <a:ext cx="1390696" cy="12141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71757" y="1880379"/>
            <a:ext cx="6972300" cy="2646441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TITLE HERE</a:t>
            </a:r>
            <a:br>
              <a:rPr lang="en-US" dirty="0"/>
            </a:br>
            <a:r>
              <a:rPr lang="en-US" dirty="0"/>
              <a:t>ENCODE NORMAL</a:t>
            </a:r>
            <a:br>
              <a:rPr lang="en-US" dirty="0"/>
            </a:br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80000">
              <a:schemeClr val="accent2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649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accent3"/>
            </a:gs>
            <a:gs pos="72000">
              <a:srgbClr val="4B2E83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docs.google.com/document/d/1CIeychTIZqiB_2THuarfvS9ozWCzI0DLqeqT4nrJN78/edit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w.dkyobobook.co.kr/elibrary-front/search/searchList.ink?schDvsn=000&amp;orderByKey=&amp;schTxt=&#50616;&#50612;&#51032;+&#50728;&#46020;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hyperlink" Target="http://www.kyobobook.co.kr/product/detailViewKor.laf?ejkGb=KOR&amp;mallGb=KOR&amp;barcode=9791195522125&amp;orderClick=LAG&amp;Kc=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336" y="2323072"/>
            <a:ext cx="8147056" cy="3510800"/>
          </a:xfrm>
        </p:spPr>
        <p:txBody>
          <a:bodyPr/>
          <a:lstStyle/>
          <a:p>
            <a:r>
              <a:rPr lang="en-US" altLang="ko-KR" dirty="0"/>
              <a:t>84</a:t>
            </a:r>
            <a:r>
              <a:rPr lang="ko-KR" altLang="en-US" dirty="0"/>
              <a:t>번째 북소리</a:t>
            </a:r>
            <a:br>
              <a:rPr lang="en-US" altLang="ko-KR" dirty="0"/>
            </a:br>
            <a:r>
              <a:rPr lang="en-US" altLang="ko-KR" dirty="0"/>
              <a:t>&lt;</a:t>
            </a:r>
            <a:r>
              <a:rPr lang="ko-KR" altLang="en-US" dirty="0"/>
              <a:t>언어의 온도</a:t>
            </a:r>
            <a:r>
              <a:rPr lang="en-US" altLang="ko-KR" dirty="0"/>
              <a:t>&gt; - </a:t>
            </a:r>
            <a:r>
              <a:rPr lang="ko-KR" altLang="en-US" dirty="0"/>
              <a:t>저자 이기주</a:t>
            </a:r>
            <a:br>
              <a:rPr lang="en-US" altLang="ko-KR" dirty="0"/>
            </a:br>
            <a:br>
              <a:rPr lang="en-US" altLang="ko-KR" dirty="0"/>
            </a:br>
            <a:r>
              <a:rPr lang="ko-KR" altLang="en-US" sz="3200" dirty="0"/>
              <a:t>김정희</a:t>
            </a:r>
            <a:br>
              <a:rPr lang="en-US" altLang="ko-KR" sz="3200" dirty="0"/>
            </a:br>
            <a:r>
              <a:rPr lang="en-US" altLang="ko-KR" sz="3200" dirty="0"/>
              <a:t>2022</a:t>
            </a:r>
            <a:r>
              <a:rPr lang="ko-KR" altLang="en-US" sz="3200" dirty="0"/>
              <a:t>년 </a:t>
            </a:r>
            <a:r>
              <a:rPr lang="en-US" altLang="ko-KR" sz="3200" dirty="0"/>
              <a:t>4</a:t>
            </a:r>
            <a:r>
              <a:rPr lang="ko-KR" altLang="en-US" sz="3200" dirty="0"/>
              <a:t>월 </a:t>
            </a:r>
            <a:r>
              <a:rPr lang="en-US" altLang="ko-KR" sz="3200" dirty="0"/>
              <a:t>14</a:t>
            </a:r>
            <a:r>
              <a:rPr lang="ko-KR" altLang="en-US" sz="3200" dirty="0"/>
              <a:t>일 목요일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477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4976D458-E0D1-895E-9C5E-A6CB2CFE6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29" y="1775841"/>
            <a:ext cx="4364831" cy="44767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016EBC-29C7-5AF9-3216-DE7B22A1E6D9}"/>
              </a:ext>
            </a:extLst>
          </p:cNvPr>
          <p:cNvSpPr txBox="1"/>
          <p:nvPr/>
        </p:nvSpPr>
        <p:spPr>
          <a:xfrm>
            <a:off x="749808" y="804672"/>
            <a:ext cx="288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1993</a:t>
            </a:r>
            <a:r>
              <a:rPr lang="ko-KR" altLang="en-US" dirty="0"/>
              <a:t>년 한국어 교재 초창기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199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indoor, wall, person&#10;&#10;Description automatically generated">
            <a:extLst>
              <a:ext uri="{FF2B5EF4-FFF2-40B4-BE49-F238E27FC236}">
                <a16:creationId xmlns:a16="http://schemas.microsoft.com/office/drawing/2014/main" id="{13E53415-E0F9-C249-81E6-DB82115A7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84" y="1612022"/>
            <a:ext cx="3915523" cy="2936642"/>
          </a:xfrm>
          <a:prstGeom prst="rect">
            <a:avLst/>
          </a:prstGeom>
        </p:spPr>
      </p:pic>
      <p:pic>
        <p:nvPicPr>
          <p:cNvPr id="8" name="Picture 7" descr="A blackboard with writing on it&#10;&#10;Description automatically generated with medium confidence">
            <a:extLst>
              <a:ext uri="{FF2B5EF4-FFF2-40B4-BE49-F238E27FC236}">
                <a16:creationId xmlns:a16="http://schemas.microsoft.com/office/drawing/2014/main" id="{95A88DE7-3115-9D49-B6B2-D7A95B918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97626"/>
            <a:ext cx="3978876" cy="2984158"/>
          </a:xfrm>
          <a:prstGeom prst="rect">
            <a:avLst/>
          </a:prstGeom>
        </p:spPr>
      </p:pic>
      <p:pic>
        <p:nvPicPr>
          <p:cNvPr id="9" name="Picture 8" descr="A picture containing text, indoor, monitor, wall&#10;&#10;Description automatically generated">
            <a:extLst>
              <a:ext uri="{FF2B5EF4-FFF2-40B4-BE49-F238E27FC236}">
                <a16:creationId xmlns:a16="http://schemas.microsoft.com/office/drawing/2014/main" id="{D9991CD7-389A-4749-B633-ACBDEBFAE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465" y="4075006"/>
            <a:ext cx="6895070" cy="27829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8326E3-0631-2C22-C3C0-96B035C36C08}"/>
              </a:ext>
            </a:extLst>
          </p:cNvPr>
          <p:cNvSpPr txBox="1"/>
          <p:nvPr/>
        </p:nvSpPr>
        <p:spPr>
          <a:xfrm>
            <a:off x="694944" y="548640"/>
            <a:ext cx="378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2000</a:t>
            </a:r>
            <a:r>
              <a:rPr lang="ko-KR" altLang="en-US" dirty="0"/>
              <a:t>년대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2010</a:t>
            </a:r>
            <a:r>
              <a:rPr lang="ko-KR" altLang="en-US" dirty="0"/>
              <a:t>년대 한국어 교육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97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B34435-01FE-B0F2-A6BE-A4DBCC14CD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C5FB7-796E-C4D1-C8FF-3FCC84C8D1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8299ED-D338-F28E-8D96-EA641D8BD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56" y="371511"/>
            <a:ext cx="8197114" cy="595999"/>
          </a:xfrm>
        </p:spPr>
        <p:txBody>
          <a:bodyPr/>
          <a:lstStyle/>
          <a:p>
            <a:r>
              <a:rPr lang="en-US" altLang="ko-KR" dirty="0"/>
              <a:t>2010</a:t>
            </a:r>
            <a:r>
              <a:rPr lang="ko-KR" altLang="en-US" dirty="0"/>
              <a:t>년 후반 한국어 교육</a:t>
            </a:r>
            <a:endParaRPr lang="en-US" dirty="0"/>
          </a:p>
        </p:txBody>
      </p:sp>
      <p:pic>
        <p:nvPicPr>
          <p:cNvPr id="7" name="Picture 6" descr="A group of people sitting at desks with computers&#10;&#10;Description automatically generated with low confidence">
            <a:extLst>
              <a:ext uri="{FF2B5EF4-FFF2-40B4-BE49-F238E27FC236}">
                <a16:creationId xmlns:a16="http://schemas.microsoft.com/office/drawing/2014/main" id="{7B27761F-A370-2D1D-BF6E-AF7E3BABF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78" y="1730667"/>
            <a:ext cx="6831300" cy="381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74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49A3DD04-1BB1-8B47-B81D-C479BBA73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04" y="1854735"/>
            <a:ext cx="3697786" cy="3779475"/>
          </a:xfrm>
          <a:prstGeom prst="rect">
            <a:avLst/>
          </a:prstGeom>
        </p:spPr>
      </p:pic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3C8CF57-3F62-7D46-92A0-F1C69855F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489" y="153855"/>
            <a:ext cx="4843849" cy="3265020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 with medium confidence">
            <a:extLst>
              <a:ext uri="{FF2B5EF4-FFF2-40B4-BE49-F238E27FC236}">
                <a16:creationId xmlns:a16="http://schemas.microsoft.com/office/drawing/2014/main" id="{6349D7E0-9B5E-A84C-8D20-7E3FD7E87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2491" y="3853482"/>
            <a:ext cx="4192204" cy="26998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84C71C-DD2E-60D8-96B9-D2B25456D33F}"/>
              </a:ext>
            </a:extLst>
          </p:cNvPr>
          <p:cNvSpPr txBox="1"/>
          <p:nvPr/>
        </p:nvSpPr>
        <p:spPr>
          <a:xfrm>
            <a:off x="365760" y="347472"/>
            <a:ext cx="3533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온라인 </a:t>
            </a:r>
            <a:r>
              <a:rPr lang="en-US" altLang="ko-KR" dirty="0"/>
              <a:t>&amp;</a:t>
            </a:r>
            <a:r>
              <a:rPr lang="ko-KR" altLang="en-US" dirty="0"/>
              <a:t> 하이브리드 한국어 교육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571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US" altLang="ko-K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altLang="en-US" dirty="0">
                <a:hlinkClick r:id="rId3"/>
              </a:rPr>
              <a:t>작가</a:t>
            </a:r>
            <a:r>
              <a:rPr lang="en-US" altLang="ko-KR" dirty="0">
                <a:hlinkClick r:id="rId3"/>
              </a:rPr>
              <a:t>:</a:t>
            </a:r>
            <a:r>
              <a:rPr lang="ko-KR" altLang="en-US" dirty="0">
                <a:hlinkClick r:id="rId3"/>
              </a:rPr>
              <a:t> 이기주</a:t>
            </a:r>
            <a:endParaRPr lang="en-US" altLang="ko-KR" dirty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언어의 온도</a:t>
            </a:r>
            <a:endParaRPr lang="en-US" dirty="0"/>
          </a:p>
        </p:txBody>
      </p:sp>
      <p:pic>
        <p:nvPicPr>
          <p:cNvPr id="5" name="Picture 4" descr="Graphical user interface, text, application, email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2EF98A0A-1656-4F56-15AB-1CF615FAE5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786" y="2416020"/>
            <a:ext cx="6400800" cy="361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37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9E5B69-6D8F-9142-35F8-EBEB9A7759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2320239"/>
            <a:ext cx="4394609" cy="3648075"/>
          </a:xfrm>
        </p:spPr>
        <p:txBody>
          <a:bodyPr/>
          <a:lstStyle/>
          <a:p>
            <a:pPr marL="0" indent="0">
              <a:buNone/>
            </a:pPr>
            <a:endParaRPr lang="en-US" altLang="ko-KR" i="1" dirty="0"/>
          </a:p>
          <a:p>
            <a:pPr marL="0" indent="0">
              <a:buNone/>
            </a:pPr>
            <a:r>
              <a:rPr lang="en-US" altLang="ko-KR" i="1" dirty="0"/>
              <a:t>“</a:t>
            </a:r>
            <a:r>
              <a:rPr lang="ko-KR" altLang="en-US" i="1" dirty="0"/>
              <a:t>넌 얼굴만 예뻐</a:t>
            </a:r>
            <a:r>
              <a:rPr lang="en-US" altLang="ko-KR" i="1" dirty="0"/>
              <a:t>”</a:t>
            </a:r>
          </a:p>
          <a:p>
            <a:pPr marL="0" indent="0">
              <a:buNone/>
            </a:pPr>
            <a:r>
              <a:rPr lang="en-US" altLang="ko-KR" i="1" dirty="0"/>
              <a:t>“</a:t>
            </a:r>
            <a:r>
              <a:rPr lang="ko-KR" altLang="en-US" i="1" dirty="0"/>
              <a:t>넌 얼굴도 예뻐</a:t>
            </a:r>
            <a:r>
              <a:rPr lang="en-US" altLang="ko-KR" i="1" dirty="0"/>
              <a:t>”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한국어의 조사</a:t>
            </a:r>
            <a:endParaRPr lang="en-US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65901-8F90-B429-A034-E47C9D0270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altLang="en-US" dirty="0"/>
              <a:t>당신의 언어 온도는 몇 도쯤 될까요</a:t>
            </a:r>
            <a:r>
              <a:rPr lang="en-US" altLang="ko-KR" dirty="0"/>
              <a:t>?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601AEB-5C9B-959B-6646-4E6DC3061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책 서론에서</a:t>
            </a:r>
            <a:r>
              <a:rPr lang="en-US" altLang="ko-KR" dirty="0"/>
              <a:t>,</a:t>
            </a:r>
            <a:endParaRPr lang="en-US" dirty="0"/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52EC04-02DB-03F0-3E3A-997C1800C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141838"/>
            <a:ext cx="20574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84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A67388-CE26-76CA-3005-0C63D5C8E0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i="1" dirty="0"/>
              <a:t>“</a:t>
            </a:r>
            <a:r>
              <a:rPr lang="ko-KR" altLang="en-US" i="1" dirty="0"/>
              <a:t>다만 전에는 </a:t>
            </a:r>
            <a:r>
              <a:rPr lang="en-US" altLang="ko-KR" i="1" dirty="0"/>
              <a:t>‘</a:t>
            </a:r>
            <a:r>
              <a:rPr lang="ko-KR" altLang="en-US" i="1" dirty="0"/>
              <a:t>나</a:t>
            </a:r>
            <a:r>
              <a:rPr lang="en-US" altLang="ko-KR" i="1" dirty="0"/>
              <a:t>’</a:t>
            </a:r>
            <a:r>
              <a:rPr lang="ko-KR" altLang="en-US" i="1" dirty="0" err="1"/>
              <a:t>를</a:t>
            </a:r>
            <a:r>
              <a:rPr lang="ko-KR" altLang="en-US" i="1" dirty="0"/>
              <a:t> 위한 결혼을 하려 했던 것 같아</a:t>
            </a:r>
            <a:r>
              <a:rPr lang="en-US" altLang="ko-KR" i="1" dirty="0"/>
              <a:t>.</a:t>
            </a:r>
            <a:r>
              <a:rPr lang="ko-KR" altLang="en-US" i="1" dirty="0"/>
              <a:t> 이 여자를 만나게 되면서 비로소 </a:t>
            </a:r>
            <a:r>
              <a:rPr lang="en-US" altLang="ko-KR" i="1" dirty="0"/>
              <a:t>‘</a:t>
            </a:r>
            <a:r>
              <a:rPr lang="ko-KR" altLang="en-US" i="1" dirty="0"/>
              <a:t>우리</a:t>
            </a:r>
            <a:r>
              <a:rPr lang="en-US" altLang="ko-KR" i="1" dirty="0"/>
              <a:t>’</a:t>
            </a:r>
            <a:r>
              <a:rPr lang="ko-KR" altLang="en-US" i="1" dirty="0" err="1"/>
              <a:t>를</a:t>
            </a:r>
            <a:r>
              <a:rPr lang="ko-KR" altLang="en-US" i="1" dirty="0"/>
              <a:t> 위한 결혼을 생각하게 됐지</a:t>
            </a:r>
            <a:r>
              <a:rPr lang="en-US" altLang="ko-KR" i="1" dirty="0"/>
              <a:t>.</a:t>
            </a:r>
            <a:r>
              <a:rPr lang="ko-KR" altLang="en-US" i="1" dirty="0"/>
              <a:t> 내가 아닌 우리를 위한</a:t>
            </a:r>
            <a:r>
              <a:rPr lang="en-US" altLang="ko-KR" i="1" dirty="0"/>
              <a:t>…</a:t>
            </a:r>
            <a:r>
              <a:rPr lang="ko-KR" altLang="en-US" i="1" dirty="0"/>
              <a:t> </a:t>
            </a:r>
            <a:r>
              <a:rPr lang="en-US" altLang="ko-KR" i="1" dirty="0"/>
              <a:t>“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ko-KR" altLang="en-US" dirty="0"/>
              <a:t>내 집</a:t>
            </a:r>
            <a:r>
              <a:rPr lang="en-US" altLang="ko-KR" dirty="0"/>
              <a:t>?</a:t>
            </a:r>
            <a:r>
              <a:rPr lang="ko-KR" altLang="en-US" dirty="0"/>
              <a:t> 우리 집</a:t>
            </a:r>
            <a:r>
              <a:rPr lang="en-US" altLang="ko-KR" dirty="0"/>
              <a:t>?</a:t>
            </a:r>
          </a:p>
          <a:p>
            <a:pPr marL="0" indent="0">
              <a:buNone/>
            </a:pPr>
            <a:r>
              <a:rPr lang="ko-KR" altLang="en-US" dirty="0"/>
              <a:t>내 아들</a:t>
            </a:r>
            <a:r>
              <a:rPr lang="en-US" altLang="ko-KR" dirty="0"/>
              <a:t>?</a:t>
            </a:r>
            <a:r>
              <a:rPr lang="ko-KR" altLang="en-US" dirty="0"/>
              <a:t> 우리 아들</a:t>
            </a:r>
            <a:r>
              <a:rPr lang="en-US" altLang="ko-KR" dirty="0"/>
              <a:t>?</a:t>
            </a:r>
          </a:p>
          <a:p>
            <a:pPr marL="0" indent="0">
              <a:buNone/>
            </a:pPr>
            <a:r>
              <a:rPr lang="ko-KR" altLang="en-US" dirty="0"/>
              <a:t>내 남편</a:t>
            </a:r>
            <a:r>
              <a:rPr lang="en-US" altLang="ko-KR" dirty="0"/>
              <a:t>?</a:t>
            </a:r>
            <a:r>
              <a:rPr lang="ko-KR" altLang="en-US" dirty="0"/>
              <a:t> 우리 남편</a:t>
            </a:r>
            <a:r>
              <a:rPr lang="en-US" altLang="ko-KR" dirty="0"/>
              <a:t>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B4C5A-30C3-298F-5DD0-636E6C50AF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“</a:t>
            </a:r>
            <a:r>
              <a:rPr lang="ko-KR" altLang="en-US" dirty="0"/>
              <a:t>우리</a:t>
            </a:r>
            <a:r>
              <a:rPr lang="en-US" altLang="ko-KR" dirty="0"/>
              <a:t>”</a:t>
            </a:r>
            <a:r>
              <a:rPr lang="ko-KR" altLang="en-US" dirty="0"/>
              <a:t>라는 한국 문화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36116D-2243-4C81-A055-F7FF24D6F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내가 아닌 우리를 위한 결혼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905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1A854A-0471-16B3-7C15-820A514AE4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i="1" dirty="0"/>
              <a:t>“</a:t>
            </a:r>
            <a:r>
              <a:rPr lang="ko-KR" altLang="en-US" i="1" dirty="0"/>
              <a:t>바빠서 못해</a:t>
            </a:r>
            <a:r>
              <a:rPr lang="en-US" altLang="ko-KR" i="1" dirty="0"/>
              <a:t>”</a:t>
            </a:r>
            <a:r>
              <a:rPr lang="ko-KR" altLang="en-US" i="1" dirty="0"/>
              <a:t> </a:t>
            </a:r>
            <a:r>
              <a:rPr lang="en-US" altLang="ko-KR" i="1" dirty="0"/>
              <a:t>“</a:t>
            </a:r>
            <a:r>
              <a:rPr lang="ko-KR" altLang="en-US" i="1" dirty="0"/>
              <a:t>시간이 부족해</a:t>
            </a:r>
            <a:r>
              <a:rPr lang="en-US" altLang="ko-KR" i="1" dirty="0"/>
              <a:t>”</a:t>
            </a:r>
            <a:r>
              <a:rPr lang="ko-KR" altLang="en-US" i="1" dirty="0"/>
              <a:t> 같은 어법은 별로 좋아하지 않지만 오늘은 그 바쁨에 지고 만 것이다</a:t>
            </a:r>
            <a:endParaRPr lang="en-US" altLang="ko-KR" i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ko-KR" altLang="en-US" dirty="0"/>
              <a:t>언어를 배우는 학생의 자세</a:t>
            </a:r>
            <a:r>
              <a:rPr lang="en-US" altLang="ko-KR" dirty="0"/>
              <a:t>,</a:t>
            </a:r>
            <a:r>
              <a:rPr lang="ko-KR" altLang="en-US" dirty="0"/>
              <a:t> 가르치는 교사의 태도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5CF6D-87EB-F3FF-2C6D-133CF4C2BB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altLang="en-US" dirty="0"/>
              <a:t>한국어는 재밌다</a:t>
            </a:r>
            <a:r>
              <a:rPr lang="en-US" altLang="ko-KR" dirty="0"/>
              <a:t>!</a:t>
            </a:r>
            <a:r>
              <a:rPr lang="ko-KR" altLang="en-US" dirty="0"/>
              <a:t> 쉽다</a:t>
            </a:r>
            <a:r>
              <a:rPr lang="en-US" altLang="ko-KR" dirty="0"/>
              <a:t>!</a:t>
            </a:r>
            <a:r>
              <a:rPr lang="ko-KR" altLang="en-US" dirty="0"/>
              <a:t> 간단하다</a:t>
            </a:r>
            <a:r>
              <a:rPr lang="en-US" altLang="ko-KR" dirty="0"/>
              <a:t>!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BC53DA-A39C-AD26-6033-ED8846BF7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분주함의 갈래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238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BA90B6-06A6-8B10-BAC1-342662235F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i="1" dirty="0"/>
              <a:t>“</a:t>
            </a:r>
            <a:r>
              <a:rPr lang="ko-KR" altLang="en-US" i="1" dirty="0"/>
              <a:t>모두 숲으로 돌아갔다</a:t>
            </a:r>
            <a:r>
              <a:rPr lang="en-US" altLang="ko-KR" i="1" dirty="0"/>
              <a:t>,</a:t>
            </a:r>
            <a:r>
              <a:rPr lang="ko-KR" altLang="en-US" i="1" dirty="0"/>
              <a:t> 기주야</a:t>
            </a:r>
            <a:r>
              <a:rPr lang="en-US" altLang="ko-KR" i="1" dirty="0"/>
              <a:t>!”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ko-KR" altLang="en-US" dirty="0"/>
              <a:t>문맥에 어울리는 전달방식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발음</a:t>
            </a:r>
            <a:r>
              <a:rPr lang="en-US" altLang="ko-KR" dirty="0"/>
              <a:t>,</a:t>
            </a:r>
            <a:r>
              <a:rPr lang="ko-KR" altLang="en-US" dirty="0"/>
              <a:t> 띄어쓰기</a:t>
            </a:r>
            <a:endParaRPr lang="en-US" altLang="ko-KR" dirty="0"/>
          </a:p>
          <a:p>
            <a:pPr marL="0" indent="0">
              <a:buNone/>
            </a:pPr>
            <a:endParaRPr lang="en-US" altLang="ko-KR" b="0" dirty="0"/>
          </a:p>
          <a:p>
            <a:pPr marL="0" indent="0">
              <a:buNone/>
            </a:pPr>
            <a:r>
              <a:rPr lang="ko-KR" altLang="en-US" b="0" dirty="0"/>
              <a:t>머리 나빠 </a:t>
            </a:r>
            <a:r>
              <a:rPr lang="en-US" altLang="ko-KR" b="0" dirty="0"/>
              <a:t>/</a:t>
            </a:r>
            <a:r>
              <a:rPr lang="ko-KR" altLang="en-US" b="0" dirty="0"/>
              <a:t> 아파</a:t>
            </a:r>
            <a:endParaRPr lang="en-US" altLang="ko-KR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5CD65-6E28-FEB5-054D-588FA7B5B2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altLang="en-US" dirty="0"/>
              <a:t>말의 전달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4C0D75-CBEF-0DF3-0E3C-D7FF5F082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모두 숲으로 돌아갔다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25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6CBE32-BD38-92F1-C536-B98B110FD4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2320239"/>
            <a:ext cx="7955306" cy="3190224"/>
          </a:xfrm>
        </p:spPr>
        <p:txBody>
          <a:bodyPr/>
          <a:lstStyle/>
          <a:p>
            <a:pPr marL="0" indent="0">
              <a:buNone/>
            </a:pPr>
            <a:r>
              <a:rPr lang="en-US" altLang="ko-KR" i="1" dirty="0"/>
              <a:t>“</a:t>
            </a:r>
            <a:r>
              <a:rPr lang="ko-KR" altLang="en-US" i="1" dirty="0"/>
              <a:t>기다림은 무엇인가</a:t>
            </a:r>
            <a:r>
              <a:rPr lang="en-US" altLang="ko-KR" i="1" dirty="0"/>
              <a:t>.</a:t>
            </a:r>
          </a:p>
          <a:p>
            <a:pPr marL="0" indent="0">
              <a:buNone/>
            </a:pPr>
            <a:r>
              <a:rPr lang="ko-KR" altLang="en-US" i="1" dirty="0"/>
              <a:t>어쩌면 기다림은</a:t>
            </a:r>
            <a:r>
              <a:rPr lang="en-US" altLang="ko-KR" i="1" dirty="0"/>
              <a:t>,</a:t>
            </a:r>
          </a:p>
          <a:p>
            <a:pPr marL="0" indent="0">
              <a:buNone/>
            </a:pPr>
            <a:r>
              <a:rPr lang="ko-KR" altLang="en-US" i="1" dirty="0"/>
              <a:t>희망의 다른 이름이 아닐까</a:t>
            </a:r>
            <a:r>
              <a:rPr lang="en-US" altLang="ko-KR" i="1" dirty="0"/>
              <a:t>?”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내가 말하는 시간보다 학생이 말할 수 있는 기회를 많이 갖도록 기다리자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C8B84-DAB4-7D04-650F-BABC013493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altLang="en-US" dirty="0"/>
              <a:t>인내심</a:t>
            </a:r>
            <a:r>
              <a:rPr lang="en-US" altLang="ko-KR" dirty="0"/>
              <a:t>!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393F39-B108-13CA-0673-E9F5C383B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시간의 공백 메우기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100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530873-481B-7D0C-99F2-A48CABD4A9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i="1" dirty="0"/>
              <a:t>‘</a:t>
            </a:r>
            <a:r>
              <a:rPr lang="ko-KR" altLang="en-US" i="1" dirty="0"/>
              <a:t>앎</a:t>
            </a:r>
            <a:r>
              <a:rPr lang="en-US" altLang="ko-KR" i="1" dirty="0"/>
              <a:t>’</a:t>
            </a:r>
            <a:r>
              <a:rPr lang="ko-KR" altLang="en-US" i="1" dirty="0"/>
              <a:t>은 </a:t>
            </a:r>
            <a:r>
              <a:rPr lang="en-US" altLang="ko-KR" i="1" dirty="0"/>
              <a:t>‘</a:t>
            </a:r>
            <a:r>
              <a:rPr lang="ko-KR" altLang="en-US" i="1" dirty="0"/>
              <a:t>퇴적</a:t>
            </a:r>
            <a:r>
              <a:rPr lang="en-US" altLang="ko-KR" i="1" dirty="0"/>
              <a:t>’</a:t>
            </a:r>
            <a:r>
              <a:rPr lang="ko-KR" altLang="en-US" i="1" dirty="0"/>
              <a:t>과 </a:t>
            </a:r>
            <a:r>
              <a:rPr lang="en-US" altLang="ko-KR" i="1" dirty="0"/>
              <a:t>‘</a:t>
            </a:r>
            <a:r>
              <a:rPr lang="ko-KR" altLang="en-US" i="1" dirty="0"/>
              <a:t>침식</a:t>
            </a:r>
            <a:r>
              <a:rPr lang="en-US" altLang="ko-KR" i="1" dirty="0"/>
              <a:t>’</a:t>
            </a:r>
            <a:r>
              <a:rPr lang="ko-KR" altLang="en-US" i="1" dirty="0"/>
              <a:t>을 동시에 당한다</a:t>
            </a:r>
            <a:r>
              <a:rPr lang="en-US" altLang="ko-KR" i="1" dirty="0"/>
              <a:t>.</a:t>
            </a:r>
          </a:p>
          <a:p>
            <a:pPr marL="0" indent="0">
              <a:buNone/>
            </a:pPr>
            <a:r>
              <a:rPr lang="ko-KR" altLang="en-US" i="1" dirty="0"/>
              <a:t>여전히 모르는 게 많다는 사실을 깨닫게 되는 순간이 그렇다</a:t>
            </a:r>
            <a:endParaRPr lang="en-US" altLang="ko-KR" i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ko-KR" altLang="en-US" dirty="0"/>
              <a:t>과거에도</a:t>
            </a:r>
            <a:r>
              <a:rPr lang="en-US" altLang="ko-KR" dirty="0"/>
              <a:t>,</a:t>
            </a:r>
            <a:r>
              <a:rPr lang="ko-KR" altLang="en-US" dirty="0"/>
              <a:t> 지금도</a:t>
            </a:r>
            <a:r>
              <a:rPr lang="en-US" altLang="ko-KR" dirty="0"/>
              <a:t>,</a:t>
            </a:r>
            <a:r>
              <a:rPr lang="ko-KR" altLang="en-US" dirty="0"/>
              <a:t> 그리고 앞으로도 배워야 할 게 많다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E1487-39A2-0323-4275-B5A297B5CE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altLang="en-US" dirty="0"/>
              <a:t>앞으로 나아가야 할 길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5D0E2C-461D-C194-F5BF-05298FD8C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침식과 퇴적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295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CCC2A2-388A-0DBC-419D-EB95862053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i="1" dirty="0"/>
              <a:t>“</a:t>
            </a:r>
            <a:r>
              <a:rPr lang="ko-KR" altLang="en-US" i="1" dirty="0"/>
              <a:t>그래</a:t>
            </a:r>
            <a:r>
              <a:rPr lang="en-US" altLang="ko-KR" i="1" dirty="0"/>
              <a:t>,</a:t>
            </a:r>
            <a:r>
              <a:rPr lang="ko-KR" altLang="en-US" i="1" dirty="0"/>
              <a:t> 어떤 사랑은 한 발짝 뒤에서 상대를 염려한다</a:t>
            </a:r>
            <a:r>
              <a:rPr lang="en-US" altLang="ko-KR" i="1" dirty="0"/>
              <a:t>.</a:t>
            </a:r>
            <a:r>
              <a:rPr lang="ko-KR" altLang="en-US" i="1" dirty="0"/>
              <a:t> 사랑은 종종 뒤에서 걷는다</a:t>
            </a:r>
            <a:r>
              <a:rPr lang="en-US" altLang="ko-KR" i="1" dirty="0"/>
              <a:t>”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ko-KR" altLang="en-US" dirty="0"/>
              <a:t>언어 교사는 학생들에게 지식을 전달하는 사람이 아니라 뒤에서 학생들을 도와주는 사람이다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9F4DE-94D9-4CF4-185A-DD9CE12630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altLang="en-US" dirty="0"/>
              <a:t>리더가 아닌 조력자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532679A-5F73-62C6-9C39-E54833D1F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사람은 종종 뒤에서 걷는다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80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 3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 4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</TotalTime>
  <Words>553</Words>
  <Application>Microsoft Macintosh PowerPoint</Application>
  <PresentationFormat>On-screen Show (4:3)</PresentationFormat>
  <Paragraphs>67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Encode Sans Normal Black</vt:lpstr>
      <vt:lpstr>Uni Sans Regular</vt:lpstr>
      <vt:lpstr>Arial</vt:lpstr>
      <vt:lpstr>Calibri</vt:lpstr>
      <vt:lpstr>Lucida Grande</vt:lpstr>
      <vt:lpstr>Open Sans</vt:lpstr>
      <vt:lpstr>Open Sans Light</vt:lpstr>
      <vt:lpstr>Office Theme</vt:lpstr>
      <vt:lpstr>Custom Design</vt:lpstr>
      <vt:lpstr>1_Custom Design</vt:lpstr>
      <vt:lpstr>84번째 북소리 &lt;언어의 온도&gt; - 저자 이기주  김정희 2022년 4월 14일 목요일</vt:lpstr>
      <vt:lpstr>언어의 온도</vt:lpstr>
      <vt:lpstr>책 서론에서,</vt:lpstr>
      <vt:lpstr>내가 아닌 우리를 위한 결혼</vt:lpstr>
      <vt:lpstr>분주함의 갈래</vt:lpstr>
      <vt:lpstr>모두 숲으로 돌아갔다</vt:lpstr>
      <vt:lpstr>시간의 공백 메우기</vt:lpstr>
      <vt:lpstr>침식과 퇴적</vt:lpstr>
      <vt:lpstr>사람은 종종 뒤에서 걷는다</vt:lpstr>
      <vt:lpstr>PowerPoint Presentation</vt:lpstr>
      <vt:lpstr>PowerPoint Presentation</vt:lpstr>
      <vt:lpstr>2010년 후반 한국어 교육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JungHee Kim</cp:lastModifiedBy>
  <cp:revision>22</cp:revision>
  <dcterms:created xsi:type="dcterms:W3CDTF">2014-10-14T00:51:43Z</dcterms:created>
  <dcterms:modified xsi:type="dcterms:W3CDTF">2022-04-22T00:39:05Z</dcterms:modified>
</cp:coreProperties>
</file>