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95" r:id="rId2"/>
    <p:sldId id="696" r:id="rId3"/>
    <p:sldId id="697" r:id="rId4"/>
    <p:sldId id="712" r:id="rId5"/>
    <p:sldId id="683" r:id="rId6"/>
    <p:sldId id="715" r:id="rId7"/>
    <p:sldId id="716" r:id="rId8"/>
    <p:sldId id="687" r:id="rId9"/>
    <p:sldId id="713" r:id="rId10"/>
    <p:sldId id="689" r:id="rId11"/>
    <p:sldId id="685" r:id="rId12"/>
    <p:sldId id="684" r:id="rId13"/>
    <p:sldId id="714" r:id="rId14"/>
  </p:sldIdLst>
  <p:sldSz cx="9144000" cy="6858000" type="screen4x3"/>
  <p:notesSz cx="6864350" cy="99949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1" autoAdjust="0"/>
    <p:restoredTop sz="94694" autoAdjust="0"/>
  </p:normalViewPr>
  <p:slideViewPr>
    <p:cSldViewPr>
      <p:cViewPr varScale="1">
        <p:scale>
          <a:sx n="66" d="100"/>
          <a:sy n="66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975" cy="49998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7789" y="0"/>
            <a:ext cx="2974975" cy="49998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>
                <a:ea typeface="굴림" charset="-127"/>
              </a:defRPr>
            </a:lvl1pPr>
          </a:lstStyle>
          <a:p>
            <a:pPr>
              <a:defRPr/>
            </a:pPr>
            <a:fld id="{A22933F3-92C7-44EF-9E6A-2AF482564F4F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47459"/>
            <a:ext cx="5492750" cy="449826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93329"/>
            <a:ext cx="2974975" cy="49998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7789" y="9493329"/>
            <a:ext cx="2974975" cy="49998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>
                <a:ea typeface="굴림" charset="-127"/>
              </a:defRPr>
            </a:lvl1pPr>
          </a:lstStyle>
          <a:p>
            <a:pPr>
              <a:defRPr/>
            </a:pPr>
            <a:fld id="{1FC8FAFC-F2F9-4EE9-B4E8-3C24872DB4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24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18B4-2F53-45F7-83E9-7D1331105E77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6B3B-C996-4B6A-87F5-CCA5B5A53C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20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84EE-4621-4D1C-B990-F79EAB76C58D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B921-5A3C-4092-9844-DA89961AAC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13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201F-B2ED-4923-BC42-EA3464B59CB6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1D59-A494-40D5-87B1-53237B6D9E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64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7F9-5369-4E11-9CFC-70D592599032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4012-5155-4F0C-95CA-DFB129488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5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730C-F9D8-472E-A4D6-352E752EB6B3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314D-E31C-4E8D-BF91-9A33E79D2A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1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12F5-3CF5-48D6-A458-DCCA4803397C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62B0-B839-4DDB-B7CC-0A66A4B101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8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A202-5D52-4A9E-BA5F-496669B1C103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CF86-6BBF-4299-94EE-F1AA0002BD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6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81E8-D72A-4055-9A2D-6C6FDEF6FAF4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99A37-BF05-4E3E-AEB0-6B312B69B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16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5807-C06B-4DA5-BF81-60DF218DA6E8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04A9-7FC0-472E-9B36-C59953E1F01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2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A61A-408E-4926-B624-DB40459244C3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B949-040C-4AB4-8EA5-E66CB380B9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6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C389-72C8-4AF7-AD76-89B264347371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3EE9-67AC-41DD-8DD2-883039B2C2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15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DD067A-FCDB-4EF8-9BD0-62C04E202A7C}" type="datetimeFigureOut">
              <a:rPr lang="ko-KR" altLang="en-US"/>
              <a:pPr>
                <a:defRPr/>
              </a:pPr>
              <a:t>2018-10-26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B9ACFE-A17B-4B5A-A9A5-129CAEE3A8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kr/url?sa=i&amp;rct=j&amp;q=&amp;esrc=s&amp;source=images&amp;cd=&amp;cad=rja&amp;uact=8&amp;ved=0CAcQjRw&amp;url=http://www.flowersaram.com/bbs/zboard.php?id=flowersaram_16&amp;page=1&amp;sn1=&amp;divpage=1&amp;sn=off&amp;ss=on&amp;sc=on&amp;select_arrange=hit&amp;desc=desc&amp;no=284&amp;ei=kYlpVbnvKqelmQX4ooPgAg&amp;bvm=bv.94455598,d.dGY&amp;psig=AFQjCNE3MPWlUmGIsqVj8qlbWQRHo0f0IQ&amp;ust=143306616558767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kr/url?sa=i&amp;rct=j&amp;q=&amp;esrc=s&amp;source=images&amp;cd=&amp;cad=rja&amp;uact=8&amp;ved=0CAcQjRw&amp;url=http://www.flowersaram.com/bbs/zboard.php?id=flowersaram_16&amp;page=1&amp;sn1=&amp;divpage=1&amp;sn=off&amp;ss=on&amp;sc=on&amp;select_arrange=hit&amp;desc=desc&amp;no=284&amp;ei=kYlpVbnvKqelmQX4ooPgAg&amp;bvm=bv.94455598,d.dGY&amp;psig=AFQjCNE3MPWlUmGIsqVj8qlbWQRHo0f0IQ&amp;ust=14330661655876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owersaram.com/bbs/revol_getimg.php?id=flowersaram_16&amp;no=284&amp;num=0&amp;fc=e30e72af763b60994ee776f351b4c8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1191"/>
            <a:ext cx="9144000" cy="6886575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  <a:extLst/>
        </p:spPr>
      </p:pic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822325" y="2381979"/>
            <a:ext cx="7499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itchFamily="2" charset="-127"/>
                <a:ea typeface="뫼비우스 Regular" pitchFamily="2" charset="-127"/>
              </a:rPr>
              <a:t>사고전서를 통해 다시 찾은 </a:t>
            </a:r>
            <a:endParaRPr lang="en-US" altLang="ko-K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Regular" pitchFamily="2" charset="-127"/>
              <a:ea typeface="뫼비우스 Regular" pitchFamily="2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Regular" pitchFamily="2" charset="-127"/>
                <a:ea typeface="뫼비우스 Regular" pitchFamily="2" charset="-127"/>
              </a:rPr>
              <a:t>위대한 한민족의 역사 </a:t>
            </a:r>
            <a:endParaRPr lang="en-US" altLang="ko-K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877272"/>
            <a:ext cx="7920879" cy="600164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300" b="1" dirty="0" err="1" smtClean="0">
                <a:solidFill>
                  <a:schemeClr val="bg1"/>
                </a:solidFill>
              </a:rPr>
              <a:t>심백강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 역사학박사 </a:t>
            </a:r>
            <a:r>
              <a:rPr lang="en-US" altLang="ko-KR" sz="3300" b="1" dirty="0" smtClean="0">
                <a:solidFill>
                  <a:schemeClr val="bg1"/>
                </a:solidFill>
              </a:rPr>
              <a:t>/ </a:t>
            </a:r>
            <a:r>
              <a:rPr lang="ko-KR" altLang="en-US" sz="3300" b="1" dirty="0" smtClean="0">
                <a:solidFill>
                  <a:schemeClr val="bg1"/>
                </a:solidFill>
              </a:rPr>
              <a:t>민족문화연구원장</a:t>
            </a:r>
            <a:endParaRPr lang="ko-KR" altLang="en-US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직사각형 7"/>
          <p:cNvSpPr>
            <a:spLocks noChangeArrowheads="1"/>
          </p:cNvSpPr>
          <p:nvPr/>
        </p:nvSpPr>
        <p:spPr bwMode="auto">
          <a:xfrm>
            <a:off x="-36512" y="444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 smtClean="0">
                <a:latin typeface="뫼비우스 Regular" pitchFamily="2" charset="-127"/>
                <a:ea typeface="뫼비우스 Regular" pitchFamily="2" charset="-127"/>
              </a:rPr>
              <a:t>사고전서에서  본</a:t>
            </a:r>
            <a:r>
              <a:rPr lang="en-US" altLang="ko-KR" sz="4000" b="1" dirty="0" smtClean="0"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ko-KR" altLang="en-US" sz="4000" b="1" dirty="0" err="1" smtClean="0">
                <a:latin typeface="뫼비우스 Regular" pitchFamily="2" charset="-127"/>
                <a:ea typeface="뫼비우스 Regular" pitchFamily="2" charset="-127"/>
              </a:rPr>
              <a:t>한사군의</a:t>
            </a:r>
            <a:r>
              <a:rPr lang="en-US" altLang="ko-KR" sz="4000" b="1" dirty="0" smtClean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낙랑</a:t>
            </a:r>
            <a:endParaRPr lang="ko-KR" altLang="en-US" sz="36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755650" y="796702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ko-KR" altLang="en-US" sz="20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東過碣石</a:t>
            </a:r>
            <a:r>
              <a:rPr lang="ko-KR" altLang="en-US" sz="20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以玄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莵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樂浪爲郡</a:t>
            </a:r>
            <a:r>
              <a:rPr lang="en-US" altLang="ko-KR" sz="2000" b="1" dirty="0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2000" b="1" dirty="0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樂浪遂城縣</a:t>
            </a:r>
            <a:r>
              <a:rPr lang="ko-KR" altLang="en-US" sz="2000" b="1" dirty="0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有碣石山</a:t>
            </a:r>
            <a:r>
              <a:rPr lang="ko-KR" altLang="en-US" sz="2000" b="1" dirty="0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長城所起</a:t>
            </a:r>
            <a:endParaRPr lang="ko-KR" altLang="en-US" sz="1400" b="1" dirty="0">
              <a:solidFill>
                <a:srgbClr val="0070C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11188" y="1270968"/>
            <a:ext cx="81375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“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한사군의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낙랑군은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하북성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동쪽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진황도市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일대에서 서쪽으로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당산시</a:t>
            </a: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천진시를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거쳐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하북성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보정시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수성현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수성진에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이르는 지역이다</a:t>
            </a: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당시 조선과 중국 한나라의 국경선은 현재의 서수현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수성진이고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한무제가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낙랑국을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설치할 때 경유했던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갈석산은</a:t>
            </a:r>
            <a:r>
              <a:rPr lang="ko-KR" altLang="en-US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현재의 </a:t>
            </a:r>
            <a:r>
              <a:rPr lang="ko-KR" altLang="en-US" sz="1600" b="1" dirty="0" err="1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백석산이다</a:t>
            </a: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. ”</a:t>
            </a:r>
            <a:endParaRPr lang="ko-KR" altLang="en-US" sz="1600" b="1" dirty="0">
              <a:solidFill>
                <a:srgbClr val="C0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2075110"/>
            <a:ext cx="7434839" cy="47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직사각형 3"/>
          <p:cNvSpPr>
            <a:spLocks noChangeArrowheads="1"/>
          </p:cNvSpPr>
          <p:nvPr/>
        </p:nvSpPr>
        <p:spPr bwMode="auto">
          <a:xfrm>
            <a:off x="1043608" y="2060848"/>
            <a:ext cx="7046912" cy="708025"/>
          </a:xfrm>
          <a:prstGeom prst="rect">
            <a:avLst/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000" b="1" dirty="0" err="1">
                <a:solidFill>
                  <a:schemeClr val="bg1"/>
                </a:solidFill>
              </a:rPr>
              <a:t>하북성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지도에서 백석산과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낭아산의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모습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.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그 동쪽에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수성진이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보인다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.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서진 시대 지리서인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《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진태강지리지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》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에 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"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낙랑군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수성현에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갈석산이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있고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,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거기서 장성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(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만리장성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)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이 시작되었다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"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고 되어 있다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. </a:t>
            </a:r>
            <a:r>
              <a:rPr kumimoji="0" lang="ko-KR" altLang="en-US" sz="1000" b="1" dirty="0" smtClean="0">
                <a:solidFill>
                  <a:schemeClr val="bg1"/>
                </a:solidFill>
              </a:rPr>
              <a:t>사료에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기록된 낙랑군의 영토 설명에 부합하려면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수성현이라는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지명이 있고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, </a:t>
            </a:r>
            <a:r>
              <a:rPr kumimoji="0" lang="ko-KR" altLang="en-US" sz="1000" b="1" dirty="0" err="1">
                <a:solidFill>
                  <a:schemeClr val="bg1"/>
                </a:solidFill>
              </a:rPr>
              <a:t>갈석산이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 있고</a:t>
            </a:r>
            <a:r>
              <a:rPr kumimoji="0" lang="en-US" altLang="ko-KR" sz="1000" b="1" dirty="0">
                <a:solidFill>
                  <a:schemeClr val="bg1"/>
                </a:solidFill>
              </a:rPr>
              <a:t>,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장성의 기점이 있어야 </a:t>
            </a:r>
            <a:r>
              <a:rPr kumimoji="0" lang="ko-KR" altLang="en-US" sz="1000" b="1" dirty="0" smtClean="0">
                <a:solidFill>
                  <a:schemeClr val="bg1"/>
                </a:solidFill>
              </a:rPr>
              <a:t>한다</a:t>
            </a:r>
            <a:r>
              <a:rPr kumimoji="0" lang="en-US" altLang="ko-KR" sz="1000" b="1" dirty="0" smtClean="0">
                <a:solidFill>
                  <a:schemeClr val="bg1"/>
                </a:solidFill>
              </a:rPr>
              <a:t>. </a:t>
            </a:r>
            <a:r>
              <a:rPr kumimoji="0" lang="ko-KR" altLang="en-US" sz="1000" b="1" dirty="0" smtClean="0">
                <a:solidFill>
                  <a:schemeClr val="bg1"/>
                </a:solidFill>
              </a:rPr>
              <a:t>이 </a:t>
            </a:r>
            <a:r>
              <a:rPr kumimoji="0" lang="ko-KR" altLang="en-US" sz="1000" b="1" dirty="0">
                <a:solidFill>
                  <a:schemeClr val="bg1"/>
                </a:solidFill>
              </a:rPr>
              <a:t>세 가지를 모두 갖춘 지점이 바로 현재의 </a:t>
            </a:r>
            <a:r>
              <a:rPr kumimoji="0" lang="ko-KR" altLang="en-US" sz="1000" b="1" dirty="0" err="1" smtClean="0">
                <a:solidFill>
                  <a:schemeClr val="bg1"/>
                </a:solidFill>
              </a:rPr>
              <a:t>수정진이다</a:t>
            </a:r>
            <a:r>
              <a:rPr kumimoji="0" lang="en-US" altLang="ko-KR" sz="1000" b="1" dirty="0" smtClean="0">
                <a:solidFill>
                  <a:schemeClr val="bg1"/>
                </a:solidFill>
              </a:rPr>
              <a:t>.</a:t>
            </a:r>
            <a:endParaRPr kumimoji="0" lang="ko-KR" alt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직사각형 4"/>
          <p:cNvSpPr>
            <a:spLocks noChangeArrowheads="1"/>
          </p:cNvSpPr>
          <p:nvPr/>
        </p:nvSpPr>
        <p:spPr bwMode="auto">
          <a:xfrm>
            <a:off x="3059113" y="5013325"/>
            <a:ext cx="6192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latin typeface="뫼비우스 Regular" pitchFamily="2" charset="-127"/>
                <a:ea typeface="뫼비우스 Regular" pitchFamily="2" charset="-127"/>
              </a:rPr>
              <a:t>“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낙랑군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”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의  위치</a:t>
            </a:r>
            <a:endParaRPr lang="ko-KR" altLang="en-US" sz="36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7412" name="직사각형 5"/>
          <p:cNvSpPr>
            <a:spLocks noChangeArrowheads="1"/>
          </p:cNvSpPr>
          <p:nvPr/>
        </p:nvSpPr>
        <p:spPr bwMode="auto">
          <a:xfrm>
            <a:off x="4932363" y="5703639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 smtClean="0"/>
              <a:t>동으로는 </a:t>
            </a:r>
            <a:r>
              <a:rPr kumimoji="0" lang="ko-KR" altLang="en-US" sz="1200" dirty="0"/>
              <a:t>발해만 인근 </a:t>
            </a:r>
            <a:r>
              <a:rPr kumimoji="0" lang="ko-KR" altLang="en-US" sz="1200" dirty="0" err="1"/>
              <a:t>노룡현에서</a:t>
            </a:r>
            <a:r>
              <a:rPr kumimoji="0" lang="ko-KR" altLang="en-US" sz="1200" dirty="0"/>
              <a:t> 서쪽으로는 수성진의 </a:t>
            </a:r>
            <a:r>
              <a:rPr kumimoji="0" lang="ko-KR" altLang="en-US" sz="1200" dirty="0" err="1"/>
              <a:t>갈석산</a:t>
            </a:r>
            <a:r>
              <a:rPr kumimoji="0" lang="en-US" altLang="ko-KR" sz="1200" dirty="0"/>
              <a:t>(</a:t>
            </a:r>
            <a:r>
              <a:rPr kumimoji="0" lang="ko-KR" altLang="en-US" sz="1200" dirty="0"/>
              <a:t>백석산과 </a:t>
            </a:r>
            <a:r>
              <a:rPr kumimoji="0" lang="ko-KR" altLang="en-US" sz="1200" dirty="0" err="1"/>
              <a:t>낭아산</a:t>
            </a:r>
            <a:r>
              <a:rPr kumimoji="0" lang="en-US" altLang="ko-KR" sz="1200" dirty="0"/>
              <a:t>)</a:t>
            </a:r>
            <a:r>
              <a:rPr kumimoji="0" lang="ko-KR" altLang="en-US" sz="1200" dirty="0"/>
              <a:t>까지 경계가 이어진다</a:t>
            </a:r>
            <a:r>
              <a:rPr kumimoji="0" lang="en-US" altLang="ko-KR" sz="1200" dirty="0"/>
              <a:t>. </a:t>
            </a:r>
            <a:endParaRPr kumimoji="0"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71613" y="0"/>
            <a:ext cx="6340747" cy="10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8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직사각형 6"/>
          <p:cNvSpPr>
            <a:spLocks noChangeArrowheads="1"/>
          </p:cNvSpPr>
          <p:nvPr/>
        </p:nvSpPr>
        <p:spPr bwMode="auto">
          <a:xfrm>
            <a:off x="0" y="6022975"/>
            <a:ext cx="9144000" cy="862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심백강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원장은 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&lt;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사고전서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&gt;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등 중국에서 펴낸 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1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차 사료를 토대로 고조선과 낙랑의 위치를 고증했다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이에 따르면 고조선의 주 활동무대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(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중심지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)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는 오늘날 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노룡현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일대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(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하북성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동쪽 일대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)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,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그 세력 범위가 동쪽 발해만을 기점으로 서쪽으로는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수성현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동북으로는 </a:t>
            </a:r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한반도까지 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이른다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심 원장은 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하북성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동쪽 일대가 바로 우리 배달민족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(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동이족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)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수천년간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한족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(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漢族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)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과 흥망을 다투던 지역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이라고 말했다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심 원장은 최근 펴낸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《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잃어버린 상고사 되찾은 고조선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》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에서 북경 부근에 있는 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'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조하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'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가 예전에는 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'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조선하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'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였다는 것을 고증했다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그는 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진시황과 한나라 시절에는 이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조하를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기준으로 요동과 요서를 나누었기 때문에 오늘날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요녕성의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요하를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기준으로 나눈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요동ㆍ요서와는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 다른 지역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이라고 밝혔다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 /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구글맵</a:t>
            </a:r>
            <a:endParaRPr kumimoji="0" lang="ko-KR" altLang="en-US" sz="1000" dirty="0">
              <a:solidFill>
                <a:schemeClr val="accent6">
                  <a:lumMod val="50000"/>
                </a:schemeClr>
              </a:solidFill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844675" y="1457325"/>
            <a:ext cx="1584325" cy="2520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27088" y="2205038"/>
            <a:ext cx="1289050" cy="3698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뫼비우스 Bold" pitchFamily="2" charset="-127"/>
                <a:ea typeface="뫼비우스 Bold" pitchFamily="2" charset="-127"/>
              </a:rPr>
              <a:t>고대의 요수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300788" y="1795463"/>
            <a:ext cx="1289050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latin typeface="뫼비우스 Bold" pitchFamily="2" charset="-127"/>
                <a:ea typeface="뫼비우스 Bold" pitchFamily="2" charset="-127"/>
              </a:rPr>
              <a:t>현재의 요하</a:t>
            </a:r>
          </a:p>
        </p:txBody>
      </p:sp>
      <p:sp>
        <p:nvSpPr>
          <p:cNvPr id="7" name="타원 6"/>
          <p:cNvSpPr/>
          <p:nvPr/>
        </p:nvSpPr>
        <p:spPr>
          <a:xfrm>
            <a:off x="5651500" y="1052513"/>
            <a:ext cx="792163" cy="79216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요서</a:t>
            </a:r>
          </a:p>
        </p:txBody>
      </p:sp>
      <p:sp>
        <p:nvSpPr>
          <p:cNvPr id="8" name="타원 7"/>
          <p:cNvSpPr/>
          <p:nvPr/>
        </p:nvSpPr>
        <p:spPr>
          <a:xfrm>
            <a:off x="6732588" y="836613"/>
            <a:ext cx="792162" cy="765175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요동</a:t>
            </a:r>
            <a:endParaRPr lang="ko-KR" altLang="en-US" sz="1400" dirty="0">
              <a:solidFill>
                <a:schemeClr val="tx1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9" name="타원 8"/>
          <p:cNvSpPr/>
          <p:nvPr/>
        </p:nvSpPr>
        <p:spPr>
          <a:xfrm rot="-1320000">
            <a:off x="1752600" y="3487738"/>
            <a:ext cx="2389188" cy="792162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요서</a:t>
            </a:r>
          </a:p>
        </p:txBody>
      </p:sp>
      <p:sp>
        <p:nvSpPr>
          <p:cNvPr id="10" name="타원 9"/>
          <p:cNvSpPr/>
          <p:nvPr/>
        </p:nvSpPr>
        <p:spPr>
          <a:xfrm>
            <a:off x="2268538" y="1412875"/>
            <a:ext cx="790575" cy="765175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>
                <a:solidFill>
                  <a:schemeClr val="tx1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요동</a:t>
            </a:r>
            <a:endParaRPr lang="ko-KR" altLang="en-US" sz="1600" dirty="0">
              <a:solidFill>
                <a:schemeClr val="tx1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11" name="직사각형 1"/>
          <p:cNvSpPr>
            <a:spLocks noChangeArrowheads="1"/>
          </p:cNvSpPr>
          <p:nvPr/>
        </p:nvSpPr>
        <p:spPr bwMode="auto">
          <a:xfrm>
            <a:off x="-3175" y="5516563"/>
            <a:ext cx="9144000" cy="554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고대의 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요수와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현재의 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요하를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표시한 지도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《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산해경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》에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'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요수는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위고 동쪽에서 나와 동남쪽으로 흘러 발해에 주입되며 요양으로 들어간다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'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고 기록돼 있다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현재의 요하는 동남쪽이 아니라 서남쪽으로 흘러 발해에 주입된다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심백강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원장은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"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고대의 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요수는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오늘날의 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요하와는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전혀 다른 강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이라며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"</a:t>
            </a:r>
            <a:r>
              <a:rPr kumimoji="0" lang="ko-KR" altLang="ko-KR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요동ㆍ요서에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대한 지리적 오해가 우리 고대사를 뒤틀어 놓은 근본적인 이유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"</a:t>
            </a:r>
            <a:r>
              <a:rPr kumimoji="0" lang="ko-KR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라고 말했다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endParaRPr kumimoji="0" lang="ko-KR" altLang="en-US" sz="1000" dirty="0">
              <a:solidFill>
                <a:schemeClr val="accent6">
                  <a:lumMod val="50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16396" name="직사각형 4"/>
          <p:cNvSpPr>
            <a:spLocks noChangeArrowheads="1"/>
          </p:cNvSpPr>
          <p:nvPr/>
        </p:nvSpPr>
        <p:spPr bwMode="auto">
          <a:xfrm>
            <a:off x="-36512" y="44624"/>
            <a:ext cx="9140825" cy="1200329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사대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,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식민사학이  오류를  범하게  된  근본원인</a:t>
            </a:r>
            <a:endParaRPr lang="en-US" altLang="ko-KR" sz="3600" b="1" dirty="0" smtClean="0">
              <a:latin typeface="뫼비우스 Regular" pitchFamily="2" charset="-127"/>
              <a:ea typeface="뫼비우스 Regular" pitchFamily="2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               </a:t>
            </a:r>
            <a:r>
              <a:rPr lang="ko-KR" altLang="en-US" sz="3600" b="1" dirty="0" err="1" smtClean="0">
                <a:latin typeface="뫼비우스 Regular" pitchFamily="2" charset="-127"/>
                <a:ea typeface="뫼비우스 Regular" pitchFamily="2" charset="-127"/>
              </a:rPr>
              <a:t>요하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en-US" sz="3600" b="1" dirty="0" err="1" smtClean="0">
                <a:latin typeface="뫼비우스 Regular" pitchFamily="2" charset="-127"/>
                <a:ea typeface="뫼비우스 Regular" pitchFamily="2" charset="-127"/>
              </a:rPr>
              <a:t>요수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). 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요서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요동</a:t>
            </a:r>
            <a:r>
              <a:rPr lang="ko-KR" altLang="en-US" sz="3600" b="1" dirty="0">
                <a:latin typeface="뫼비우스 Regular" pitchFamily="2" charset="-127"/>
                <a:ea typeface="뫼비우스 Regular" pitchFamily="2" charset="-127"/>
              </a:rPr>
              <a:t>에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  대한  오해</a:t>
            </a:r>
            <a:endParaRPr lang="ko-KR" altLang="en-US" sz="36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47864" y="4500563"/>
            <a:ext cx="554461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200" dirty="0" smtClean="0"/>
              <a:t>『</a:t>
            </a:r>
            <a:r>
              <a:rPr lang="ko-KR" altLang="en-US" sz="2200" b="1" dirty="0" err="1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산해경</a:t>
            </a:r>
            <a:r>
              <a:rPr lang="en-US" altLang="ko-KR" sz="2200" dirty="0" smtClean="0"/>
              <a:t>』</a:t>
            </a:r>
            <a:r>
              <a:rPr lang="ko-KR" altLang="en-US" sz="2200" b="1" dirty="0" smtClean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에 </a:t>
            </a:r>
            <a:r>
              <a:rPr lang="en-US" altLang="ko-KR" sz="2200" b="1" dirty="0" smtClean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“</a:t>
            </a:r>
            <a:r>
              <a:rPr lang="ko-KR" altLang="en-US" sz="2200" b="1" dirty="0" err="1" smtClean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요수는</a:t>
            </a:r>
            <a:r>
              <a:rPr lang="ko-KR" altLang="en-US" sz="2200" b="1" dirty="0" smtClean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  동남쪽으로  흘러  발해로  들어간다</a:t>
            </a:r>
            <a:r>
              <a:rPr lang="en-US" altLang="ko-KR" sz="2200" b="1" dirty="0" smtClean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” </a:t>
            </a:r>
            <a:r>
              <a:rPr lang="ko-KR" altLang="en-US" sz="2200" b="1" dirty="0">
                <a:solidFill>
                  <a:prstClr val="black"/>
                </a:solidFill>
                <a:latin typeface="뫼비우스 Regular" pitchFamily="2" charset="-127"/>
                <a:ea typeface="뫼비우스 Regular" pitchFamily="2" charset="-127"/>
              </a:rPr>
              <a:t>기록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027488" y="4124325"/>
            <a:ext cx="1089025" cy="0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lowersaram.com/bbs/revol_getimg.php?id=flowersaram_16&amp;no=284&amp;num=0&amp;fc=e30e72af763b60994ee776f351b4c8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1191"/>
            <a:ext cx="9144000" cy="6886575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  <a:ln>
            <a:noFill/>
          </a:ln>
          <a:ex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    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감사합니다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3"/>
          <p:cNvSpPr>
            <a:spLocks noChangeArrowheads="1"/>
          </p:cNvSpPr>
          <p:nvPr/>
        </p:nvSpPr>
        <p:spPr bwMode="auto">
          <a:xfrm>
            <a:off x="251520" y="2322710"/>
            <a:ext cx="4572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400" b="1" dirty="0">
                <a:latin typeface="뫼비우스 Regular" pitchFamily="2" charset="-127"/>
                <a:ea typeface="뫼비우스 Regular" pitchFamily="2" charset="-127"/>
              </a:rPr>
              <a:t>약</a:t>
            </a:r>
            <a:r>
              <a:rPr lang="en-US" altLang="ko-KR" sz="1400" b="1" dirty="0"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ko-KR" altLang="ko-KR" sz="1400" b="1" dirty="0" err="1">
                <a:latin typeface="뫼비우스 Regular" pitchFamily="2" charset="-127"/>
                <a:ea typeface="뫼비우스 Regular" pitchFamily="2" charset="-127"/>
              </a:rPr>
              <a:t>력</a:t>
            </a:r>
            <a:r>
              <a:rPr lang="en-US" altLang="ko-KR" sz="1400" b="1" dirty="0">
                <a:latin typeface="뫼비우스 Regular" pitchFamily="2" charset="-127"/>
                <a:ea typeface="뫼비우스 Regular" pitchFamily="2" charset="-127"/>
              </a:rPr>
              <a:t>                           </a:t>
            </a:r>
            <a:endParaRPr lang="ko-KR" altLang="ko-KR" sz="14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역사학박사 국립 대만사대 및 중국연변대학교 대학원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문학평론가 『월간 현대문학』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충남대학교 한문학과 외래교수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 smtClean="0">
                <a:latin typeface="뫼비우스 Regular" pitchFamily="2" charset="-127"/>
                <a:ea typeface="뫼비우스 Regular" pitchFamily="2" charset="-127"/>
              </a:rPr>
              <a:t>충청남도역사문화연구원 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백제사연구소장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국립대구교육대학교 겸임교수 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민족문화연구원장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청와대 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대통령실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중앙공무원교육원 고위정책과정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,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KBS2TV 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역사특강 등 출강</a:t>
            </a: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                         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400" b="1" dirty="0">
                <a:latin typeface="뫼비우스 Regular" pitchFamily="2" charset="-127"/>
                <a:ea typeface="뫼비우스 Regular" pitchFamily="2" charset="-127"/>
              </a:rPr>
              <a:t>주요 저서</a:t>
            </a:r>
            <a:endParaRPr lang="ko-KR" altLang="ko-KR" sz="14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『이야기로 배우는 東洋思想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-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佛敎』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통진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1993.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『이야기로 배우는 東洋思想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-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道家』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석필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1994.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『제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3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의 思想』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청년사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2000.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&lt;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에세이 東洋思想시리즈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&gt;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『누가 가장 자유로운가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불가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청년사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2000.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쓸모없음의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 쓸모 있음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도가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  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청년사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2000.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『무엇을 사람이라 하는가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유가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청년사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2000. 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>
                <a:latin typeface="뫼비우스 Regular" pitchFamily="2" charset="-127"/>
                <a:ea typeface="뫼비우스 Regular" pitchFamily="2" charset="-127"/>
              </a:rPr>
              <a:t>『李栗谷과王安石에게서 배우는 經濟改革의지혜』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청년사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2000.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2000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년만에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 밝혀지는 한민족의 역사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-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황하에서 한라까지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-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참 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좋은세상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2007.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『사고전서 사료로 보는 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한사군의</a:t>
            </a: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 낙랑』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바른역사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2014.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『잃어버린 상고사 되찾은 고조선』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바른역사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2014.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200" dirty="0">
                <a:latin typeface="뫼비우스 Regular" pitchFamily="2" charset="-127"/>
                <a:ea typeface="뫼비우스 Regular" pitchFamily="2" charset="-127"/>
              </a:rPr>
              <a:t>『교과서에서 배우지 못한 우리역사』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1200" dirty="0" err="1">
                <a:latin typeface="뫼비우스 Regular" pitchFamily="2" charset="-127"/>
                <a:ea typeface="뫼비우스 Regular" pitchFamily="2" charset="-127"/>
              </a:rPr>
              <a:t>바른역사</a:t>
            </a: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) 2014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200" dirty="0">
                <a:latin typeface="뫼비우스 Regular" pitchFamily="2" charset="-127"/>
                <a:ea typeface="뫼비우스 Regular" pitchFamily="2" charset="-127"/>
              </a:rPr>
              <a:t> </a:t>
            </a:r>
            <a:endParaRPr lang="ko-KR" altLang="ko-KR" sz="1200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075" name="직사각형 7"/>
          <p:cNvSpPr>
            <a:spLocks noChangeArrowheads="1"/>
          </p:cNvSpPr>
          <p:nvPr/>
        </p:nvSpPr>
        <p:spPr bwMode="auto">
          <a:xfrm>
            <a:off x="0" y="4445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b="1" dirty="0" err="1">
                <a:latin typeface="뫼비우스 Regular" pitchFamily="2" charset="-127"/>
                <a:ea typeface="뫼비우스 Regular" pitchFamily="2" charset="-127"/>
                <a:sym typeface="Wingdings" pitchFamily="2" charset="2"/>
              </a:rPr>
              <a:t>심백강</a:t>
            </a:r>
            <a:r>
              <a:rPr lang="ko-KR" altLang="en-US" b="1" dirty="0">
                <a:latin typeface="뫼비우스 Regular" pitchFamily="2" charset="-127"/>
                <a:ea typeface="뫼비우스 Regular" pitchFamily="2" charset="-127"/>
                <a:sym typeface="Wingdings" pitchFamily="2" charset="2"/>
              </a:rPr>
              <a:t> 원장 프로필</a:t>
            </a:r>
            <a:endParaRPr lang="ko-KR" altLang="en-US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076" name="직사각형 5"/>
          <p:cNvSpPr>
            <a:spLocks noChangeArrowheads="1"/>
          </p:cNvSpPr>
          <p:nvPr/>
        </p:nvSpPr>
        <p:spPr bwMode="auto">
          <a:xfrm>
            <a:off x="5040313" y="816942"/>
            <a:ext cx="4572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400" b="1" dirty="0">
                <a:latin typeface="뫼비우스 Regular" pitchFamily="2" charset="-127"/>
                <a:ea typeface="뫼비우스 Regular" pitchFamily="2" charset="-127"/>
              </a:rPr>
              <a:t>주요 편서</a:t>
            </a:r>
            <a:endParaRPr lang="ko-KR" altLang="ko-KR" sz="14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『朝鮮世紀』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2001.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『朝鮮王朝實錄 中의 檀君史料』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2001.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檀君古記錄四種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2001.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『朝鮮王朝實錄 中의 白頭山관련 자료』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2001.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『朝鮮王朝實錄 中의 箕子史料』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2002.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箕子古記錄選編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2002.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中의 檀君史料』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). 2002.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經部 中의 東夷史料』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민족문화구원연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2003.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史部 中의 東夷史料』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2003.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子部 中의 東夷史料』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2003.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集部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 中의 東夷史料』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2003.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『四庫全書 中의 東夷史料 解題』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민족문화연구원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2003.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      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1400" b="1" dirty="0">
                <a:latin typeface="뫼비우스 Regular" pitchFamily="2" charset="-127"/>
                <a:ea typeface="뫼비우스 Regular" pitchFamily="2" charset="-127"/>
              </a:rPr>
              <a:t>주요 역서</a:t>
            </a:r>
            <a:endParaRPr lang="ko-KR" altLang="ko-KR" sz="14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經義問答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原題 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十三經講義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家庭文庫社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1979.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愚磻古文書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古典資料叢書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校閱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1983.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Ⅰ 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標點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․校閱․解題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1987.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國譯栗谷全書Ⅱ 標點․校閱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1984.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國譯栗谷全書Ⅲ 標點․校閱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1987.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國譯栗谷全書Ⅳ 標點․校閱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1988.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國譯栗谷全書Ⅴ 標點․校閱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1985.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>
                <a:latin typeface="뫼비우스 Regular" pitchFamily="2" charset="-127"/>
                <a:ea typeface="뫼비우스 Regular" pitchFamily="2" charset="-127"/>
              </a:rPr>
              <a:t>國譯栗谷全書Ⅶ 標點․飜譯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韓國精神文化硏究院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1985.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退溪全書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3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退溪學硏究院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1989.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退溪全書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7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退溪學硏究院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1991.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退溪全書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9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退溪學硏究院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1992.  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朝鮮明宗大王實錄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7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民族文化推進會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1986.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13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1987.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14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1988.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15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1988.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22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1988.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27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1989.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朝鮮肅宗大王實錄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32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1989.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朝鮮仁祖大王實錄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7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民族文化推進會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1989.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朝鮮仁祖大王實錄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20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民族文化推進會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1990.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朝鮮孝宗大王實錄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6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民族文化推進會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1991.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朝鮮景宗大王實錄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1990.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朝鮮英祖大王實錄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10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1990.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朝鮮英祖大王實錄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13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1991.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朝鮮英祖大王實錄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17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1991.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朝鮮純宗大王實錄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2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(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共譯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世宗大王紀念事業會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 1991.    </a:t>
            </a:r>
            <a:endParaRPr lang="ko-KR" altLang="ko-KR" sz="900" dirty="0">
              <a:latin typeface="뫼비우스 Regular" pitchFamily="2" charset="-127"/>
              <a:ea typeface="뫼비우스 Regular" pitchFamily="2" charset="-127"/>
            </a:endParaRPr>
          </a:p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四庫全書 中의 東夷관련 史料 譯註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 (</a:t>
            </a:r>
            <a:r>
              <a:rPr lang="ko-KR" altLang="ko-KR" sz="900" dirty="0" err="1">
                <a:latin typeface="뫼비우스 Regular" pitchFamily="2" charset="-127"/>
                <a:ea typeface="뫼비우스 Regular" pitchFamily="2" charset="-127"/>
              </a:rPr>
              <a:t>서울컴</a:t>
            </a:r>
            <a:r>
              <a:rPr lang="en-US" altLang="ko-KR" sz="900" dirty="0">
                <a:latin typeface="뫼비우스 Regular" pitchFamily="2" charset="-127"/>
                <a:ea typeface="뫼비우스 Regular" pitchFamily="2" charset="-127"/>
              </a:rPr>
              <a:t>) 2014.  </a:t>
            </a:r>
            <a:r>
              <a:rPr lang="ko-KR" altLang="ko-KR" sz="900" dirty="0">
                <a:latin typeface="뫼비우스 Regular" pitchFamily="2" charset="-127"/>
                <a:ea typeface="뫼비우스 Regular" pitchFamily="2" charset="-127"/>
              </a:rPr>
              <a:t>外 論文 다수</a:t>
            </a:r>
          </a:p>
        </p:txBody>
      </p:sp>
      <p:pic>
        <p:nvPicPr>
          <p:cNvPr id="3078" name="Picture 6" descr="C:\Users\2\Desktop\그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113332" cy="15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913" y="1196975"/>
            <a:ext cx="1473200" cy="2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잃어버린 상고사 되찾은 고조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96975"/>
            <a:ext cx="1500188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한사군의 낙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288" y="1196975"/>
            <a:ext cx="145097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473097"/>
            <a:ext cx="4104455" cy="269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직사각형 7"/>
          <p:cNvSpPr>
            <a:spLocks noChangeArrowheads="1"/>
          </p:cNvSpPr>
          <p:nvPr/>
        </p:nvSpPr>
        <p:spPr bwMode="auto">
          <a:xfrm>
            <a:off x="0" y="2603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>
                <a:latin typeface="뫼비우스 Regular" pitchFamily="2" charset="-127"/>
                <a:ea typeface="뫼비우스 Regular" pitchFamily="2" charset="-127"/>
              </a:rPr>
              <a:t>상고사를 밝히는 저서와 </a:t>
            </a:r>
            <a:r>
              <a:rPr lang="en-US" altLang="ko-KR" sz="3600" b="1">
                <a:latin typeface="뫼비우스 Regular" pitchFamily="2" charset="-127"/>
                <a:ea typeface="뫼비우스 Regular" pitchFamily="2" charset="-127"/>
              </a:rPr>
              <a:t>1</a:t>
            </a:r>
            <a:r>
              <a:rPr lang="ko-KR" altLang="en-US" sz="3600" b="1">
                <a:latin typeface="뫼비우스 Regular" pitchFamily="2" charset="-127"/>
                <a:ea typeface="뫼비우스 Regular" pitchFamily="2" charset="-127"/>
              </a:rPr>
              <a:t>차 사료 정리</a:t>
            </a:r>
          </a:p>
        </p:txBody>
      </p:sp>
      <p:sp>
        <p:nvSpPr>
          <p:cNvPr id="4103" name="직사각형 5"/>
          <p:cNvSpPr>
            <a:spLocks noChangeArrowheads="1"/>
          </p:cNvSpPr>
          <p:nvPr/>
        </p:nvSpPr>
        <p:spPr bwMode="auto">
          <a:xfrm>
            <a:off x="1031626" y="6248345"/>
            <a:ext cx="7716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  중국측 기록인 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&lt;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사고전서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&gt;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에 있는 단군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(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檀君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)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과 고조선 관련 자료를 모두 발췌해서 후학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(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後學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)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들이 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1</a:t>
            </a:r>
            <a:r>
              <a:rPr kumimoji="0" lang="ko-KR" altLang="en-US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차 사료를 통해 상고사를 연구할 수 있도록 길을 터 놓았다</a:t>
            </a:r>
            <a:r>
              <a:rPr kumimoji="0" lang="en-US" altLang="ko-KR" sz="1200" dirty="0">
                <a:solidFill>
                  <a:srgbClr val="000000"/>
                </a:solidFill>
                <a:latin typeface="뫼비우스 Bold" pitchFamily="2" charset="-127"/>
                <a:ea typeface="뫼비우스 Bold" pitchFamily="2" charset="-127"/>
              </a:rPr>
              <a:t>. </a:t>
            </a:r>
            <a:endParaRPr kumimoji="0" lang="ko-KR" altLang="en-US" sz="1200" dirty="0">
              <a:solidFill>
                <a:srgbClr val="000000"/>
              </a:solidFill>
              <a:latin typeface="뫼비우스 Bold" pitchFamily="2" charset="-127"/>
              <a:ea typeface="뫼비우스 Bold" pitchFamily="2" charset="-127"/>
            </a:endParaRPr>
          </a:p>
        </p:txBody>
      </p:sp>
      <p:pic>
        <p:nvPicPr>
          <p:cNvPr id="3074" name="Picture 2" descr="C:\Users\2\Desktop\KakaoTalk_20150610_1230566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9" t="-1466" r="14549" b="8555"/>
          <a:stretch/>
        </p:blipFill>
        <p:spPr bwMode="auto">
          <a:xfrm>
            <a:off x="5673591" y="3417534"/>
            <a:ext cx="1654632" cy="27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file213.uf.daum.net/image/162717174C414A9E5BC8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6509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22920" y="27809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2. </a:t>
            </a:r>
            <a:r>
              <a:rPr lang="ko-KR" altLang="en-US" b="1" dirty="0" smtClean="0">
                <a:solidFill>
                  <a:schemeClr val="bg1"/>
                </a:solidFill>
              </a:rPr>
              <a:t>사고전서에서 본 고조선과 </a:t>
            </a:r>
            <a:r>
              <a:rPr lang="ko-KR" altLang="en-US" b="1" dirty="0" err="1" smtClean="0">
                <a:solidFill>
                  <a:schemeClr val="bg1"/>
                </a:solidFill>
              </a:rPr>
              <a:t>한사군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본문이미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직사각형 3"/>
          <p:cNvSpPr>
            <a:spLocks noChangeArrowheads="1"/>
          </p:cNvSpPr>
          <p:nvPr/>
        </p:nvSpPr>
        <p:spPr bwMode="auto">
          <a:xfrm>
            <a:off x="44449" y="46583"/>
            <a:ext cx="9136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800" b="1" dirty="0" smtClean="0">
                <a:latin typeface="뫼비우스 Regular" pitchFamily="2" charset="-127"/>
                <a:ea typeface="뫼비우스 Regular" pitchFamily="2" charset="-127"/>
              </a:rPr>
              <a:t>현재의 중국지도</a:t>
            </a:r>
            <a:endParaRPr lang="ko-KR" altLang="en-US" sz="48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4" name="Picture 4" descr="본문이미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2400"/>
            <a:ext cx="913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323528" y="1484784"/>
            <a:ext cx="5256212" cy="5184775"/>
          </a:xfrm>
          <a:prstGeom prst="roundRect">
            <a:avLst>
              <a:gd name="adj" fmla="val 29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ea typeface="굴림" charset="-127"/>
            </a:endParaRPr>
          </a:p>
        </p:txBody>
      </p:sp>
      <p:sp>
        <p:nvSpPr>
          <p:cNvPr id="13316" name="직사각형 7"/>
          <p:cNvSpPr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사고전서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사료에서 본  고조선</a:t>
            </a:r>
            <a:endParaRPr lang="ko-KR" altLang="en-US" sz="36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3317" name="직사각형 6"/>
          <p:cNvSpPr>
            <a:spLocks noChangeArrowheads="1"/>
          </p:cNvSpPr>
          <p:nvPr/>
        </p:nvSpPr>
        <p:spPr bwMode="auto">
          <a:xfrm>
            <a:off x="323528" y="836712"/>
            <a:ext cx="5256212" cy="512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잃어버린 고조선을 정말 되찾았는가</a:t>
            </a:r>
            <a:r>
              <a:rPr lang="en-US" altLang="ko-KR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고조선을 되찾았다고 말하는 이유는 다섯 가지다</a:t>
            </a:r>
            <a:r>
              <a:rPr lang="en-US" altLang="ko-KR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ko-KR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ko-KR" sz="2000" dirty="0" smtClean="0">
              <a:solidFill>
                <a:srgbClr val="C00000"/>
              </a:solidFill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 smtClean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첫째</a:t>
            </a:r>
            <a:r>
              <a:rPr lang="ko-KR" altLang="en-US" sz="1600" dirty="0" smtClean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송나라 때 편찬된 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무경총요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와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왕기공행정록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에서 오늘날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하북성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동쪽에 있는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조하潮河가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송나라시대에는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조선하朝鮮河로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불렸다는 사실을 밝혀냈다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ko-KR" sz="1600" dirty="0"/>
              <a:t>“</a:t>
            </a:r>
            <a:r>
              <a:rPr lang="en-US" altLang="ko-KR" sz="1600" dirty="0" err="1"/>
              <a:t>過朝鮮河</a:t>
            </a:r>
            <a:r>
              <a:rPr lang="en-US" altLang="ko-KR" sz="1600" dirty="0"/>
              <a:t> </a:t>
            </a:r>
            <a:r>
              <a:rPr lang="en-US" altLang="ko-KR" sz="1600" dirty="0" err="1"/>
              <a:t>九十里</a:t>
            </a:r>
            <a:r>
              <a:rPr lang="en-US" altLang="ko-KR" sz="1600" dirty="0"/>
              <a:t> </a:t>
            </a:r>
            <a:r>
              <a:rPr lang="en-US" altLang="ko-KR" sz="1600" dirty="0" err="1"/>
              <a:t>北至古北</a:t>
            </a:r>
            <a:r>
              <a:rPr lang="en-US" altLang="ko-KR" sz="1600" dirty="0"/>
              <a:t>(河)口 ”</a:t>
            </a:r>
          </a:p>
          <a:p>
            <a:r>
              <a:rPr lang="en-US" altLang="ko-KR" sz="1600" dirty="0"/>
              <a:t>『</a:t>
            </a:r>
            <a:r>
              <a:rPr lang="ko-KR" altLang="en-US" sz="1600" dirty="0" err="1"/>
              <a:t>왕기공행정록王沂公行程錄</a:t>
            </a:r>
            <a:r>
              <a:rPr lang="en-US" altLang="ko-KR" sz="1600" dirty="0" smtClean="0"/>
              <a:t>』</a:t>
            </a:r>
            <a:r>
              <a:rPr lang="ko-KR" altLang="en-US" sz="1600" dirty="0" smtClean="0"/>
              <a:t> “</a:t>
            </a:r>
            <a:r>
              <a:rPr lang="ko-KR" altLang="en-US" sz="1600" dirty="0" err="1"/>
              <a:t>五十里至金溝館</a:t>
            </a:r>
            <a:r>
              <a:rPr lang="en-US" altLang="ko-KR" sz="1600" dirty="0"/>
              <a:t>……</a:t>
            </a:r>
            <a:r>
              <a:rPr lang="ko-KR" altLang="en-US" sz="1600" dirty="0" err="1"/>
              <a:t>自此入山</a:t>
            </a:r>
            <a:r>
              <a:rPr lang="en-US" altLang="ko-KR" sz="1600" dirty="0"/>
              <a:t>……</a:t>
            </a:r>
            <a:r>
              <a:rPr lang="ko-KR" altLang="en-US" sz="1600" dirty="0" err="1"/>
              <a:t>過朝鮮河</a:t>
            </a:r>
            <a:r>
              <a:rPr lang="ko-KR" altLang="en-US" sz="1600" dirty="0"/>
              <a:t> </a:t>
            </a:r>
            <a:r>
              <a:rPr lang="ko-KR" altLang="en-US" sz="1600" dirty="0" err="1"/>
              <a:t>亦名七度河</a:t>
            </a:r>
            <a:r>
              <a:rPr lang="ko-KR" altLang="en-US" sz="1600" dirty="0"/>
              <a:t> </a:t>
            </a:r>
            <a:r>
              <a:rPr lang="ko-KR" altLang="en-US" sz="1600" dirty="0" err="1"/>
              <a:t>九十里</a:t>
            </a:r>
            <a:r>
              <a:rPr lang="ko-KR" altLang="en-US" sz="1600" dirty="0"/>
              <a:t> 至古北口”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둘째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송나라 사람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낙사樂史의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태평환우기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에서 오늘날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하북성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진황도시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노룡현에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</a:t>
            </a:r>
            <a:endParaRPr lang="en-US" altLang="ko-KR" sz="1600" dirty="0" smtClean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 smtClean="0">
                <a:latin typeface="뫼비우스 Regular" pitchFamily="2" charset="-127"/>
                <a:ea typeface="뫼비우스 Regular" pitchFamily="2" charset="-127"/>
              </a:rPr>
              <a:t>조선성朝鮮城이 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있었다는 기록을 확인했다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zh-TW" altLang="en-US" sz="1600" dirty="0"/>
              <a:t>朝鮮城 即箕子受封之地 今有廢城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셋째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1500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년 전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남북조시대의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대표적인 문인이었던 유신庾信이 쓴 두로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영은豆盧永恩의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비문에서 선비족의 발상지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시라무렌하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유역에서 고조선이 건국되었다고 기록한 내용을 </a:t>
            </a:r>
            <a:endParaRPr lang="en-US" altLang="ko-KR" sz="1600" dirty="0" smtClean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 smtClean="0">
                <a:latin typeface="뫼비우스 Regular" pitchFamily="2" charset="-127"/>
                <a:ea typeface="뫼비우스 Regular" pitchFamily="2" charset="-127"/>
              </a:rPr>
              <a:t>찾았다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ko-KR" altLang="en-US" sz="1600" dirty="0" smtClean="0"/>
              <a:t>朝鮮建國 </a:t>
            </a:r>
            <a:r>
              <a:rPr lang="ko-KR" altLang="en-US" sz="1600" dirty="0" err="1" smtClean="0"/>
              <a:t>孤竹爲君</a:t>
            </a:r>
            <a:endParaRPr lang="ko-KR" altLang="en-US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95962" y="1484313"/>
            <a:ext cx="3240087" cy="51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ko-KR" altLang="en-US" b="1" dirty="0">
                <a:latin typeface="+mn-ea"/>
              </a:rPr>
              <a:t>되찾은 고조선의 </a:t>
            </a:r>
            <a:r>
              <a:rPr lang="ko-KR" altLang="en-US" b="1" dirty="0" smtClean="0">
                <a:latin typeface="+mn-ea"/>
              </a:rPr>
              <a:t>의미</a:t>
            </a:r>
            <a:endParaRPr lang="en-US" altLang="ko-KR" b="1" dirty="0" smtClean="0">
              <a:latin typeface="+mn-ea"/>
            </a:endParaRPr>
          </a:p>
          <a:p>
            <a:pPr algn="just">
              <a:defRPr/>
            </a:pPr>
            <a:endParaRPr lang="en-US" altLang="ko-KR" sz="1000" b="1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이번에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사고전서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에서 찾아낸 조선하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>
                <a:latin typeface="+mn-ea"/>
              </a:rPr>
              <a:t>조선기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 err="1">
                <a:latin typeface="+mn-ea"/>
              </a:rPr>
              <a:t>조선성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 err="1">
                <a:latin typeface="+mn-ea"/>
              </a:rPr>
              <a:t>조선공</a:t>
            </a:r>
            <a:r>
              <a:rPr lang="en-US" altLang="ko-KR" sz="1100" dirty="0">
                <a:latin typeface="+mn-ea"/>
              </a:rPr>
              <a:t>·</a:t>
            </a:r>
            <a:r>
              <a:rPr lang="ko-KR" altLang="en-US" sz="1100" dirty="0">
                <a:latin typeface="+mn-ea"/>
              </a:rPr>
              <a:t> 조선국에 관한 기록들은 김부식의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삼국사기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나 일연의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는 물론 그 이후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단재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신채호</a:t>
            </a:r>
            <a:r>
              <a:rPr lang="en-US" altLang="ko-KR" sz="1100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위당 정인보에 이르기까지 그 누구도 인용한 적이 없는 모두가 세상에 처음 모습을 드러낸 자료들</a:t>
            </a:r>
            <a:r>
              <a:rPr lang="ko-KR" altLang="en-US" sz="1100" dirty="0">
                <a:latin typeface="+mn-ea"/>
              </a:rPr>
              <a:t>이다</a:t>
            </a:r>
            <a:r>
              <a:rPr lang="en-US" altLang="ko-KR" sz="1100" dirty="0">
                <a:latin typeface="+mn-ea"/>
              </a:rPr>
              <a:t>. </a:t>
            </a:r>
          </a:p>
          <a:p>
            <a:pPr algn="just">
              <a:defRPr/>
            </a:pPr>
            <a:endParaRPr lang="en-US" altLang="ko-KR" sz="6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상고사는 사료가 생명이다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사료의 뒷받침이 없는 역사 서술은 소설에 불과하다</a:t>
            </a:r>
            <a:r>
              <a:rPr lang="en-US" altLang="ko-KR" sz="1100" dirty="0">
                <a:latin typeface="+mn-ea"/>
              </a:rPr>
              <a:t>. 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는 우리나라에서 현재 남아 있는 사료로서는 고조선을 다룬 가장 오래된 유일한 사료이다</a:t>
            </a:r>
            <a:r>
              <a:rPr lang="en-US" altLang="ko-KR" sz="1100" dirty="0">
                <a:latin typeface="+mn-ea"/>
              </a:rPr>
              <a:t>. </a:t>
            </a:r>
            <a:endParaRPr lang="ko-KR" altLang="en-US" sz="11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그러나 두 페이지에도 못 미치는 고조선 기록은 그 내용이 너무나 빈약하다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그것 만으로서는 고조선이 신화인지 실제역사인지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발상지가 대동강유역인지 </a:t>
            </a:r>
            <a:r>
              <a:rPr lang="ko-KR" altLang="en-US" sz="1100" dirty="0" err="1">
                <a:latin typeface="+mn-ea"/>
              </a:rPr>
              <a:t>요수유역인지</a:t>
            </a:r>
            <a:r>
              <a:rPr lang="ko-KR" altLang="en-US" sz="1100" dirty="0">
                <a:latin typeface="+mn-ea"/>
              </a:rPr>
              <a:t> 알 길이 막연하다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algn="just">
              <a:defRPr/>
            </a:pPr>
            <a:r>
              <a:rPr lang="en-US" altLang="ko-KR" sz="1100" dirty="0">
                <a:latin typeface="+mn-ea"/>
              </a:rPr>
              <a:t> </a:t>
            </a:r>
            <a:endParaRPr lang="ko-KR" altLang="en-US" sz="1100" dirty="0">
              <a:latin typeface="+mn-ea"/>
            </a:endParaRPr>
          </a:p>
          <a:p>
            <a:pPr algn="just">
              <a:defRPr/>
            </a:pP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보다 연대가 앞선 중국의 문헌과 </a:t>
            </a:r>
            <a:r>
              <a:rPr lang="en-US" altLang="ko-KR" sz="1100" dirty="0">
                <a:latin typeface="+mn-ea"/>
              </a:rPr>
              <a:t>1500</a:t>
            </a:r>
            <a:r>
              <a:rPr lang="ko-KR" altLang="en-US" sz="1100" dirty="0">
                <a:latin typeface="+mn-ea"/>
              </a:rPr>
              <a:t>년 전 세워진 선비족 </a:t>
            </a:r>
            <a:r>
              <a:rPr lang="ko-KR" altLang="en-US" sz="1100" dirty="0" err="1">
                <a:latin typeface="+mn-ea"/>
              </a:rPr>
              <a:t>모용은의</a:t>
            </a:r>
            <a:r>
              <a:rPr lang="ko-KR" altLang="en-US" sz="1100" dirty="0">
                <a:latin typeface="+mn-ea"/>
              </a:rPr>
              <a:t> 비문 등에서 숨겨진 고조선의 </a:t>
            </a:r>
            <a:r>
              <a:rPr lang="ko-KR" altLang="en-US" sz="1100" dirty="0" err="1">
                <a:latin typeface="+mn-ea"/>
              </a:rPr>
              <a:t>비秘자료를</a:t>
            </a:r>
            <a:r>
              <a:rPr lang="ko-KR" altLang="en-US" sz="1100" dirty="0">
                <a:latin typeface="+mn-ea"/>
              </a:rPr>
              <a:t> 찾아 내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중국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하북성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진황도시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요서지역에 요서조선이 있었다는 사실을 문헌과 금석문으로 증명</a:t>
            </a:r>
            <a:r>
              <a:rPr lang="ko-KR" altLang="en-US" sz="1100" dirty="0">
                <a:latin typeface="+mn-ea"/>
              </a:rPr>
              <a:t>하여 펴낸 책이 바로 이번에 나온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잃어버린 상고사 되찾은 고조선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이다</a:t>
            </a:r>
            <a:r>
              <a:rPr lang="en-US" altLang="ko-KR" sz="1100" dirty="0">
                <a:latin typeface="+mn-ea"/>
              </a:rPr>
              <a:t>. </a:t>
            </a:r>
            <a:endParaRPr lang="en-US" altLang="ko-KR" sz="1100" dirty="0" smtClean="0">
              <a:latin typeface="+mn-ea"/>
            </a:endParaRPr>
          </a:p>
          <a:p>
            <a:pPr algn="just">
              <a:defRPr/>
            </a:pPr>
            <a:endParaRPr lang="en-US" altLang="ko-KR" sz="11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 smtClean="0">
                <a:latin typeface="+mn-ea"/>
              </a:rPr>
              <a:t>고조선은 한국사의 뿌리이다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고조선이 바로 서면 한국사 전체가 바로 설 수 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되찾은 고조선이 갖는 중요한 의미가 바로 여기에 있는 것이다</a:t>
            </a:r>
            <a:r>
              <a:rPr lang="en-US" altLang="ko-KR" sz="1100" dirty="0" smtClean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3319" name="직사각형 9"/>
          <p:cNvSpPr>
            <a:spLocks noChangeArrowheads="1"/>
          </p:cNvSpPr>
          <p:nvPr/>
        </p:nvSpPr>
        <p:spPr bwMode="auto">
          <a:xfrm>
            <a:off x="4356100" y="690563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1)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조선하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2) </a:t>
            </a:r>
            <a:r>
              <a:rPr lang="ko-KR" altLang="en-US" sz="16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조선성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3)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조선국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4) </a:t>
            </a:r>
            <a:r>
              <a:rPr lang="ko-KR" altLang="en-US" sz="16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조선공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5)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조선기</a:t>
            </a:r>
            <a:endParaRPr lang="ko-KR" altLang="en-US" sz="1600" dirty="0">
              <a:solidFill>
                <a:srgbClr val="0070C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40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323528" y="1484784"/>
            <a:ext cx="5256212" cy="5184775"/>
          </a:xfrm>
          <a:prstGeom prst="roundRect">
            <a:avLst>
              <a:gd name="adj" fmla="val 294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ea typeface="굴림" charset="-127"/>
            </a:endParaRPr>
          </a:p>
        </p:txBody>
      </p:sp>
      <p:sp>
        <p:nvSpPr>
          <p:cNvPr id="13316" name="직사각형 7"/>
          <p:cNvSpPr>
            <a:spLocks noChangeArrowheads="1"/>
          </p:cNvSpPr>
          <p:nvPr/>
        </p:nvSpPr>
        <p:spPr bwMode="auto">
          <a:xfrm>
            <a:off x="0" y="444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사고전서</a:t>
            </a:r>
            <a:r>
              <a:rPr lang="en-US" altLang="ko-KR" sz="3600" b="1" dirty="0" smtClean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3600" b="1" dirty="0" smtClean="0">
                <a:latin typeface="뫼비우스 Regular" pitchFamily="2" charset="-127"/>
                <a:ea typeface="뫼비우스 Regular" pitchFamily="2" charset="-127"/>
              </a:rPr>
              <a:t>사료에서 본  고조선</a:t>
            </a:r>
            <a:endParaRPr lang="ko-KR" altLang="en-US" sz="3600" b="1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3317" name="직사각형 6"/>
          <p:cNvSpPr>
            <a:spLocks noChangeArrowheads="1"/>
          </p:cNvSpPr>
          <p:nvPr/>
        </p:nvSpPr>
        <p:spPr bwMode="auto">
          <a:xfrm>
            <a:off x="323528" y="836712"/>
            <a:ext cx="525621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잃어버린 고조선을 정말 되찾았는가</a:t>
            </a:r>
            <a:r>
              <a:rPr lang="en-US" altLang="ko-KR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고조선을 되찾았다고 말하는 이유는 다섯 가지다</a:t>
            </a:r>
            <a:r>
              <a:rPr lang="en-US" altLang="ko-KR" sz="18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ko-KR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넷째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중국 최초의 정사인 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진서晉書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에서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전연前燕을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건국한 선비족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모용황을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조선공朝鮮公에 봉했던 기록을 찾았다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zh-TW" altLang="en-US" sz="1600" dirty="0"/>
              <a:t>“慕容皝 字元真 廆第三子也 龍顔版齒 身長七尺八寸 雄毅多權略 尚經學 善天文 廆為遼東公 立為世子 建武初 拜為冠軍將軍左賢王 封望平侯 率衆征討 累有功 大寧末 拜平北將軍 進封朝鮮公 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다섯째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송나라 사람 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나필羅泌이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 쓴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노사路史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에서 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산해경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에 포함되어 있는「</a:t>
            </a:r>
            <a:r>
              <a:rPr lang="ko-KR" altLang="en-US" sz="1600" dirty="0" err="1">
                <a:latin typeface="뫼비우스 Regular" pitchFamily="2" charset="-127"/>
                <a:ea typeface="뫼비우스 Regular" pitchFamily="2" charset="-127"/>
              </a:rPr>
              <a:t>해내경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」이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『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고조선사기古朝鮮史記라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』</a:t>
            </a:r>
            <a:r>
              <a:rPr lang="ko-KR" altLang="en-US" sz="1600" dirty="0">
                <a:latin typeface="뫼비우스 Regular" pitchFamily="2" charset="-127"/>
                <a:ea typeface="뫼비우스 Regular" pitchFamily="2" charset="-127"/>
              </a:rPr>
              <a:t>고 말한 기록을 찾아냈다</a:t>
            </a:r>
            <a:r>
              <a:rPr lang="en-US" altLang="ko-KR" sz="1600" dirty="0">
                <a:latin typeface="뫼비우스 Regular" pitchFamily="2" charset="-127"/>
                <a:ea typeface="뫼비우스 Regular" pitchFamily="2" charset="-127"/>
              </a:rPr>
              <a:t>. </a:t>
            </a:r>
            <a:endParaRPr lang="en-US" altLang="ko-KR" sz="1600" dirty="0" smtClean="0">
              <a:latin typeface="뫼비우스 Regular" pitchFamily="2" charset="-127"/>
              <a:ea typeface="뫼비우스 Regular" pitchFamily="2" charset="-127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ko-KR" sz="1600" dirty="0" smtClean="0"/>
              <a:t>『</a:t>
            </a:r>
            <a:r>
              <a:rPr lang="ko-KR" altLang="en-US" sz="1600" dirty="0"/>
              <a:t>사고전서</a:t>
            </a:r>
            <a:r>
              <a:rPr lang="en-US" altLang="ko-KR" sz="1600" dirty="0"/>
              <a:t>』</a:t>
            </a:r>
            <a:r>
              <a:rPr lang="ko-KR" altLang="en-US" sz="1600" dirty="0"/>
              <a:t>에 실려 있는 </a:t>
            </a:r>
            <a:r>
              <a:rPr lang="en-US" altLang="ko-KR" sz="1600" dirty="0"/>
              <a:t>『</a:t>
            </a:r>
            <a:r>
              <a:rPr lang="ko-KR" altLang="en-US" sz="1600" dirty="0" err="1"/>
              <a:t>설략說略</a:t>
            </a:r>
            <a:r>
              <a:rPr lang="en-US" altLang="ko-KR" sz="1600" dirty="0"/>
              <a:t>』 · 『</a:t>
            </a:r>
            <a:r>
              <a:rPr lang="ko-KR" altLang="en-US" sz="1600" dirty="0" err="1"/>
              <a:t>광박물지廣博物志</a:t>
            </a:r>
            <a:r>
              <a:rPr lang="en-US" altLang="ko-KR" sz="1600" dirty="0"/>
              <a:t>』 · 『</a:t>
            </a:r>
            <a:r>
              <a:rPr lang="ko-KR" altLang="en-US" sz="1600" dirty="0" err="1"/>
              <a:t>산서통지山西通志</a:t>
            </a:r>
            <a:r>
              <a:rPr lang="en-US" altLang="ko-KR" sz="1600" dirty="0"/>
              <a:t>』 · 『</a:t>
            </a:r>
            <a:r>
              <a:rPr lang="ko-KR" altLang="en-US" sz="1600" dirty="0" err="1"/>
              <a:t>지유識遺</a:t>
            </a:r>
            <a:r>
              <a:rPr lang="en-US" altLang="ko-KR" sz="1600" dirty="0"/>
              <a:t>』 · 『</a:t>
            </a:r>
            <a:r>
              <a:rPr lang="ko-KR" altLang="en-US" sz="1600" dirty="0"/>
              <a:t>산대각주초사山帶閣註楚辭</a:t>
            </a:r>
            <a:r>
              <a:rPr lang="en-US" altLang="ko-KR" sz="1600" dirty="0"/>
              <a:t>』 · 『</a:t>
            </a:r>
            <a:r>
              <a:rPr lang="ko-KR" altLang="en-US" sz="1600" dirty="0" err="1"/>
              <a:t>의요疑耀</a:t>
            </a:r>
            <a:r>
              <a:rPr lang="en-US" altLang="ko-KR" sz="1600" dirty="0"/>
              <a:t>』 · 『</a:t>
            </a:r>
            <a:r>
              <a:rPr lang="ko-KR" altLang="en-US" sz="1600" dirty="0"/>
              <a:t>명의名疑</a:t>
            </a:r>
            <a:r>
              <a:rPr lang="en-US" altLang="ko-KR" sz="1600" dirty="0"/>
              <a:t>』 · 『</a:t>
            </a:r>
            <a:r>
              <a:rPr lang="ko-KR" altLang="en-US" sz="1600" dirty="0" err="1"/>
              <a:t>강한총담江漢叢談</a:t>
            </a:r>
            <a:r>
              <a:rPr lang="en-US" altLang="ko-KR" sz="1600" dirty="0"/>
              <a:t>』 </a:t>
            </a:r>
            <a:r>
              <a:rPr lang="ko-KR" altLang="en-US" sz="1600" dirty="0"/>
              <a:t>등과 같은 저술들에서도 역시 「</a:t>
            </a:r>
            <a:r>
              <a:rPr lang="ko-KR" altLang="en-US" sz="1600" dirty="0" err="1"/>
              <a:t>해내경</a:t>
            </a:r>
            <a:r>
              <a:rPr lang="ko-KR" altLang="en-US" sz="1600" dirty="0"/>
              <a:t>」을 </a:t>
            </a:r>
            <a:r>
              <a:rPr lang="en-US" altLang="ko-KR" sz="1600" dirty="0"/>
              <a:t>『</a:t>
            </a:r>
            <a:r>
              <a:rPr lang="ko-KR" altLang="en-US" sz="1600" dirty="0" err="1"/>
              <a:t>해내조선기海內朝鮮記</a:t>
            </a:r>
            <a:r>
              <a:rPr lang="en-US" altLang="ko-KR" sz="1600" dirty="0"/>
              <a:t>』 </a:t>
            </a:r>
            <a:r>
              <a:rPr lang="ko-KR" altLang="en-US" sz="1600" dirty="0"/>
              <a:t>또는 </a:t>
            </a:r>
            <a:r>
              <a:rPr lang="en-US" altLang="ko-KR" sz="1600" dirty="0"/>
              <a:t>『</a:t>
            </a:r>
            <a:r>
              <a:rPr lang="ko-KR" altLang="en-US" sz="1600" dirty="0"/>
              <a:t>조선기</a:t>
            </a:r>
            <a:r>
              <a:rPr lang="en-US" altLang="ko-KR" sz="1600" dirty="0"/>
              <a:t>』</a:t>
            </a:r>
            <a:r>
              <a:rPr lang="ko-KR" altLang="en-US" sz="1600" dirty="0"/>
              <a:t>라고 표현하고 있는 것이다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ko-KR" altLang="en-US" sz="1600" dirty="0"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95962" y="1484313"/>
            <a:ext cx="3240087" cy="51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ko-KR" altLang="en-US" b="1" dirty="0">
                <a:latin typeface="+mn-ea"/>
              </a:rPr>
              <a:t>되찾은 고조선의 </a:t>
            </a:r>
            <a:r>
              <a:rPr lang="ko-KR" altLang="en-US" b="1" dirty="0" smtClean="0">
                <a:latin typeface="+mn-ea"/>
              </a:rPr>
              <a:t>의미</a:t>
            </a:r>
            <a:endParaRPr lang="en-US" altLang="ko-KR" b="1" dirty="0" smtClean="0">
              <a:latin typeface="+mn-ea"/>
            </a:endParaRPr>
          </a:p>
          <a:p>
            <a:pPr algn="just">
              <a:defRPr/>
            </a:pPr>
            <a:endParaRPr lang="en-US" altLang="ko-KR" sz="1000" b="1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이번에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사고전서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에서 찾아낸 조선하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>
                <a:latin typeface="+mn-ea"/>
              </a:rPr>
              <a:t>조선기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 err="1">
                <a:latin typeface="+mn-ea"/>
              </a:rPr>
              <a:t>조선성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· </a:t>
            </a:r>
            <a:r>
              <a:rPr lang="ko-KR" altLang="en-US" sz="1100" dirty="0" err="1">
                <a:latin typeface="+mn-ea"/>
              </a:rPr>
              <a:t>조선공</a:t>
            </a:r>
            <a:r>
              <a:rPr lang="en-US" altLang="ko-KR" sz="1100" dirty="0">
                <a:latin typeface="+mn-ea"/>
              </a:rPr>
              <a:t>·</a:t>
            </a:r>
            <a:r>
              <a:rPr lang="ko-KR" altLang="en-US" sz="1100" dirty="0">
                <a:latin typeface="+mn-ea"/>
              </a:rPr>
              <a:t> 조선국에 관한 기록들은 김부식의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삼국사기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나 일연의 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는 물론 그 이후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단재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신채호</a:t>
            </a:r>
            <a:r>
              <a:rPr lang="en-US" altLang="ko-KR" sz="1100" b="1" dirty="0">
                <a:solidFill>
                  <a:srgbClr val="C00000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위당 정인보에 이르기까지 그 누구도 인용한 적이 없는 모두가 세상에 처음 모습을 드러낸 자료들</a:t>
            </a:r>
            <a:r>
              <a:rPr lang="ko-KR" altLang="en-US" sz="1100" dirty="0">
                <a:latin typeface="+mn-ea"/>
              </a:rPr>
              <a:t>이다</a:t>
            </a:r>
            <a:r>
              <a:rPr lang="en-US" altLang="ko-KR" sz="1100" dirty="0">
                <a:latin typeface="+mn-ea"/>
              </a:rPr>
              <a:t>. </a:t>
            </a:r>
          </a:p>
          <a:p>
            <a:pPr algn="just">
              <a:defRPr/>
            </a:pPr>
            <a:endParaRPr lang="en-US" altLang="ko-KR" sz="6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상고사는 사료가 생명이다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사료의 뒷받침이 없는 역사 서술은 소설에 불과하다</a:t>
            </a:r>
            <a:r>
              <a:rPr lang="en-US" altLang="ko-KR" sz="1100" dirty="0">
                <a:latin typeface="+mn-ea"/>
              </a:rPr>
              <a:t>. 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는 우리나라에서 현재 남아 있는 사료로서는 고조선을 다룬 가장 오래된 유일한 사료이다</a:t>
            </a:r>
            <a:r>
              <a:rPr lang="en-US" altLang="ko-KR" sz="1100" dirty="0">
                <a:latin typeface="+mn-ea"/>
              </a:rPr>
              <a:t>. </a:t>
            </a:r>
            <a:endParaRPr lang="ko-KR" altLang="en-US" sz="11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>
                <a:latin typeface="+mn-ea"/>
              </a:rPr>
              <a:t>그러나 두 페이지에도 못 미치는 고조선 기록은 그 내용이 너무나 빈약하다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그것 만으로서는 고조선이 신화인지 실제역사인지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발상지가 대동강유역인지 </a:t>
            </a:r>
            <a:r>
              <a:rPr lang="ko-KR" altLang="en-US" sz="1100" dirty="0" err="1">
                <a:latin typeface="+mn-ea"/>
              </a:rPr>
              <a:t>요수유역인지</a:t>
            </a:r>
            <a:r>
              <a:rPr lang="ko-KR" altLang="en-US" sz="1100" dirty="0">
                <a:latin typeface="+mn-ea"/>
              </a:rPr>
              <a:t> 알 길이 막연하다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algn="just">
              <a:defRPr/>
            </a:pPr>
            <a:r>
              <a:rPr lang="en-US" altLang="ko-KR" sz="1100" dirty="0">
                <a:latin typeface="+mn-ea"/>
              </a:rPr>
              <a:t> </a:t>
            </a:r>
            <a:endParaRPr lang="ko-KR" altLang="en-US" sz="1100" dirty="0">
              <a:latin typeface="+mn-ea"/>
            </a:endParaRPr>
          </a:p>
          <a:p>
            <a:pPr algn="just">
              <a:defRPr/>
            </a:pP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삼국유사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보다 연대가 앞선 중국의 문헌과 </a:t>
            </a:r>
            <a:r>
              <a:rPr lang="en-US" altLang="ko-KR" sz="1100" dirty="0">
                <a:latin typeface="+mn-ea"/>
              </a:rPr>
              <a:t>1500</a:t>
            </a:r>
            <a:r>
              <a:rPr lang="ko-KR" altLang="en-US" sz="1100" dirty="0">
                <a:latin typeface="+mn-ea"/>
              </a:rPr>
              <a:t>년 전 세워진 선비족 </a:t>
            </a:r>
            <a:r>
              <a:rPr lang="ko-KR" altLang="en-US" sz="1100" dirty="0" err="1">
                <a:latin typeface="+mn-ea"/>
              </a:rPr>
              <a:t>모용은의</a:t>
            </a:r>
            <a:r>
              <a:rPr lang="ko-KR" altLang="en-US" sz="1100" dirty="0">
                <a:latin typeface="+mn-ea"/>
              </a:rPr>
              <a:t> 비문 등에서 숨겨진 고조선의 </a:t>
            </a:r>
            <a:r>
              <a:rPr lang="ko-KR" altLang="en-US" sz="1100" dirty="0" err="1">
                <a:latin typeface="+mn-ea"/>
              </a:rPr>
              <a:t>비秘자료를</a:t>
            </a:r>
            <a:r>
              <a:rPr lang="ko-KR" altLang="en-US" sz="1100" dirty="0">
                <a:latin typeface="+mn-ea"/>
              </a:rPr>
              <a:t> 찾아 내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중국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하북성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</a:t>
            </a:r>
            <a:r>
              <a:rPr lang="ko-KR" altLang="en-US" sz="1100" b="1" dirty="0" err="1">
                <a:solidFill>
                  <a:srgbClr val="C00000"/>
                </a:solidFill>
                <a:latin typeface="+mn-ea"/>
              </a:rPr>
              <a:t>진황도시</a:t>
            </a:r>
            <a:r>
              <a:rPr lang="ko-KR" altLang="en-US" sz="1100" b="1" dirty="0">
                <a:solidFill>
                  <a:srgbClr val="C00000"/>
                </a:solidFill>
                <a:latin typeface="+mn-ea"/>
              </a:rPr>
              <a:t> 요서지역에 요서조선이 있었다는 사실을 문헌과 금석문으로 증명</a:t>
            </a:r>
            <a:r>
              <a:rPr lang="ko-KR" altLang="en-US" sz="1100" dirty="0">
                <a:latin typeface="+mn-ea"/>
              </a:rPr>
              <a:t>하여 펴낸 책이 바로 이번에 나온</a:t>
            </a:r>
            <a:r>
              <a:rPr lang="en-US" altLang="ko-KR" sz="1100" dirty="0">
                <a:latin typeface="+mn-ea"/>
              </a:rPr>
              <a:t>『</a:t>
            </a:r>
            <a:r>
              <a:rPr lang="ko-KR" altLang="en-US" sz="1100" dirty="0">
                <a:latin typeface="+mn-ea"/>
              </a:rPr>
              <a:t>잃어버린 상고사 되찾은 고조선</a:t>
            </a:r>
            <a:r>
              <a:rPr lang="en-US" altLang="ko-KR" sz="1100" dirty="0">
                <a:latin typeface="+mn-ea"/>
              </a:rPr>
              <a:t>』</a:t>
            </a:r>
            <a:r>
              <a:rPr lang="ko-KR" altLang="en-US" sz="1100" dirty="0">
                <a:latin typeface="+mn-ea"/>
              </a:rPr>
              <a:t>이다</a:t>
            </a:r>
            <a:r>
              <a:rPr lang="en-US" altLang="ko-KR" sz="1100" dirty="0">
                <a:latin typeface="+mn-ea"/>
              </a:rPr>
              <a:t>. </a:t>
            </a:r>
            <a:endParaRPr lang="en-US" altLang="ko-KR" sz="1100" dirty="0" smtClean="0">
              <a:latin typeface="+mn-ea"/>
            </a:endParaRPr>
          </a:p>
          <a:p>
            <a:pPr algn="just">
              <a:defRPr/>
            </a:pPr>
            <a:endParaRPr lang="en-US" altLang="ko-KR" sz="1100" dirty="0">
              <a:latin typeface="+mn-ea"/>
            </a:endParaRPr>
          </a:p>
          <a:p>
            <a:pPr algn="just">
              <a:defRPr/>
            </a:pPr>
            <a:r>
              <a:rPr lang="ko-KR" altLang="en-US" sz="1100" dirty="0" smtClean="0">
                <a:latin typeface="+mn-ea"/>
              </a:rPr>
              <a:t>고조선은 한국사의 뿌리이다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고조선이 바로 서면 한국사 전체가 바로 설 수 있다</a:t>
            </a:r>
            <a:r>
              <a:rPr lang="en-US" altLang="ko-KR" sz="1100" dirty="0" smtClean="0">
                <a:latin typeface="+mn-ea"/>
              </a:rPr>
              <a:t>. </a:t>
            </a:r>
            <a:r>
              <a:rPr lang="ko-KR" altLang="en-US" sz="1100" dirty="0" smtClean="0">
                <a:latin typeface="+mn-ea"/>
              </a:rPr>
              <a:t>되찾은 고조선이 갖는 중요한 의미가 바로 여기에 있는 것이다</a:t>
            </a:r>
            <a:r>
              <a:rPr lang="en-US" altLang="ko-KR" sz="1100" dirty="0" smtClean="0">
                <a:latin typeface="+mn-ea"/>
              </a:rPr>
              <a:t>.</a:t>
            </a:r>
            <a:endParaRPr lang="ko-KR" altLang="en-US" sz="1100" dirty="0">
              <a:latin typeface="+mn-ea"/>
            </a:endParaRPr>
          </a:p>
        </p:txBody>
      </p:sp>
      <p:sp>
        <p:nvSpPr>
          <p:cNvPr id="13319" name="직사각형 9"/>
          <p:cNvSpPr>
            <a:spLocks noChangeArrowheads="1"/>
          </p:cNvSpPr>
          <p:nvPr/>
        </p:nvSpPr>
        <p:spPr bwMode="auto">
          <a:xfrm>
            <a:off x="4356100" y="690563"/>
            <a:ext cx="4679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1)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조선하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2) </a:t>
            </a:r>
            <a:r>
              <a:rPr lang="ko-KR" altLang="en-US" sz="16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조선성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3)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조선국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4) </a:t>
            </a:r>
            <a:r>
              <a:rPr lang="ko-KR" altLang="en-US" sz="16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조선공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 </a:t>
            </a:r>
            <a:r>
              <a:rPr lang="en-US" altLang="ko-KR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5) </a:t>
            </a:r>
            <a:r>
              <a:rPr lang="ko-KR" altLang="en-US" sz="16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조선기</a:t>
            </a:r>
            <a:endParaRPr lang="ko-KR" altLang="en-US" sz="1600" dirty="0">
              <a:solidFill>
                <a:srgbClr val="0070C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3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직사각형 7"/>
          <p:cNvSpPr>
            <a:spLocks noChangeArrowheads="1"/>
          </p:cNvSpPr>
          <p:nvPr/>
        </p:nvSpPr>
        <p:spPr bwMode="auto">
          <a:xfrm>
            <a:off x="35496" y="138698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30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古朝鮮</a:t>
            </a:r>
            <a:endParaRPr lang="ko-KR" altLang="en-US" sz="30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37394" y="693857"/>
            <a:ext cx="7632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ko-KR" altLang="en-US" sz="22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北海之隅</a:t>
            </a:r>
            <a:r>
              <a:rPr lang="ko-KR" altLang="en-US" sz="22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2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有國</a:t>
            </a:r>
            <a:r>
              <a:rPr lang="ko-KR" altLang="en-US" sz="22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 </a:t>
            </a:r>
            <a:r>
              <a:rPr lang="ko-KR" altLang="en-US" sz="2200" b="1" dirty="0" err="1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名曰朝鮮</a:t>
            </a:r>
            <a:r>
              <a:rPr lang="en-US" altLang="ko-KR" sz="2200" b="1" dirty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, </a:t>
            </a:r>
            <a:r>
              <a:rPr lang="ko-KR" altLang="en-US" sz="2200" b="1" dirty="0" err="1" smtClean="0">
                <a:solidFill>
                  <a:srgbClr val="0070C0"/>
                </a:solidFill>
                <a:latin typeface="뫼비우스 Regular" pitchFamily="2" charset="-127"/>
                <a:ea typeface="뫼비우스 Regular" pitchFamily="2" charset="-127"/>
              </a:rPr>
              <a:t>朝鮮建國孤竹爲君</a:t>
            </a:r>
            <a:endParaRPr lang="ko-KR" altLang="en-US" sz="2200" b="1" dirty="0">
              <a:solidFill>
                <a:srgbClr val="0070C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057275" y="1084674"/>
            <a:ext cx="7534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“</a:t>
            </a:r>
            <a:r>
              <a:rPr lang="ko-KR" altLang="en-US" sz="2000" b="1" dirty="0" smtClean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고조선은  발해를  끼고  </a:t>
            </a:r>
            <a:r>
              <a:rPr lang="ko-KR" altLang="en-US" sz="20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앉아 </a:t>
            </a:r>
            <a:r>
              <a:rPr lang="ko-KR" altLang="en-US" sz="2000" b="1" dirty="0" smtClean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중원을  호령한  </a:t>
            </a:r>
            <a:r>
              <a:rPr lang="ko-KR" altLang="en-US" sz="20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동아시아의 </a:t>
            </a:r>
            <a:r>
              <a:rPr lang="ko-KR" altLang="en-US" sz="2000" b="1" dirty="0" smtClean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 첫 </a:t>
            </a:r>
            <a:r>
              <a:rPr lang="ko-KR" altLang="en-US" sz="20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제국이었다</a:t>
            </a:r>
            <a:r>
              <a:rPr lang="en-US" altLang="ko-KR" sz="20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. </a:t>
            </a:r>
            <a:r>
              <a:rPr lang="en-US" altLang="ko-KR" sz="1600" b="1" dirty="0">
                <a:solidFill>
                  <a:srgbClr val="C00000"/>
                </a:solidFill>
                <a:latin typeface="뫼비우스 Regular" pitchFamily="2" charset="-127"/>
                <a:ea typeface="뫼비우스 Regular" pitchFamily="2" charset="-127"/>
              </a:rPr>
              <a:t>”</a:t>
            </a:r>
            <a:endParaRPr lang="ko-KR" altLang="en-US" sz="1600" b="1" dirty="0">
              <a:solidFill>
                <a:srgbClr val="C0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pic>
        <p:nvPicPr>
          <p:cNvPr id="19461" name="image_012514951116040912" descr="본문이미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0"/>
          <a:stretch>
            <a:fillRect/>
          </a:stretch>
        </p:blipFill>
        <p:spPr bwMode="auto">
          <a:xfrm>
            <a:off x="647700" y="1556792"/>
            <a:ext cx="781208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47700" y="6338888"/>
            <a:ext cx="7812088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kumimoji="0" lang="en-US" altLang="ko-KR" sz="1000" dirty="0" smtClean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《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사고전서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》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기록을 토대로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고조선과 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(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漢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)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나라의 국경을 표시한 지도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 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수성진과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발해만을 잇는 붉은 선이 한나라와 고조선의 국경선이다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r>
              <a:rPr kumimoji="0" lang="ko-KR" altLang="en-US" sz="1000" dirty="0" smtClean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상고시대 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우리 민족의 주 활동무대는 고대의 요서지역으로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 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불린 발해만 인근의 </a:t>
            </a:r>
            <a:r>
              <a:rPr kumimoji="0" lang="ko-KR" altLang="en-US" sz="1000" dirty="0" err="1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노룡</a:t>
            </a:r>
            <a:r>
              <a:rPr kumimoji="0" lang="ko-KR" altLang="en-US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 지역이다</a:t>
            </a:r>
            <a:r>
              <a:rPr kumimoji="0" lang="en-US" altLang="ko-KR" sz="1000" dirty="0">
                <a:solidFill>
                  <a:schemeClr val="accent6">
                    <a:lumMod val="50000"/>
                  </a:schemeClr>
                </a:solidFill>
                <a:ea typeface="맑은 고딕" pitchFamily="50" charset="-127"/>
              </a:rPr>
              <a:t>. </a:t>
            </a:r>
            <a:endParaRPr kumimoji="0" lang="ko-KR" altLang="en-US" sz="1000" dirty="0">
              <a:solidFill>
                <a:schemeClr val="accent6">
                  <a:lumMod val="50000"/>
                </a:schemeClr>
              </a:solidFill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138698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의 강과 수도 서쪽변경</a:t>
            </a:r>
            <a:endParaRPr lang="ko-KR" alt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4056" y="61754"/>
            <a:ext cx="40679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/>
              <a:t>사고전서에서 본</a:t>
            </a:r>
            <a:endParaRPr lang="ko-KR" alt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onglee222\Documents\CEO지식나눔\회의자료,회의록\2015년\2015년 6월\심백강\동이 밝달족 고대 강역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28976"/>
          <a:stretch>
            <a:fillRect/>
          </a:stretch>
        </p:blipFill>
        <p:spPr bwMode="auto">
          <a:xfrm>
            <a:off x="0" y="47401"/>
            <a:ext cx="9468544" cy="681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-20038" y="3330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4000" b="1" dirty="0" smtClean="0">
                <a:solidFill>
                  <a:srgbClr val="000000"/>
                </a:solidFill>
                <a:latin typeface="뫼비우스 Regular" pitchFamily="2" charset="-127"/>
                <a:ea typeface="뫼비우스 Regular" pitchFamily="2" charset="-127"/>
              </a:rPr>
              <a:t>고조선의</a:t>
            </a:r>
            <a:r>
              <a:rPr lang="ko-KR" altLang="en-US" sz="3600" b="1" dirty="0" smtClean="0">
                <a:solidFill>
                  <a:srgbClr val="000000"/>
                </a:solidFill>
                <a:latin typeface="뫼비우스 Regular" pitchFamily="2" charset="-127"/>
                <a:ea typeface="뫼비우스 Regular" pitchFamily="2" charset="-127"/>
              </a:rPr>
              <a:t> 강역</a:t>
            </a:r>
            <a:endParaRPr lang="ko-KR" altLang="en-US" sz="3600" b="1" dirty="0">
              <a:solidFill>
                <a:srgbClr val="000000"/>
              </a:solidFill>
              <a:latin typeface="뫼비우스 Regular" pitchFamily="2" charset="-127"/>
              <a:ea typeface="뫼비우스 Regular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756576" y="166461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8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되찾은 고조선의 의미와 우리역사의 진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되찾은 고조선의 의미와 우리역사의 진실</Template>
  <TotalTime>417</TotalTime>
  <Words>1586</Words>
  <Application>Microsoft Office PowerPoint</Application>
  <PresentationFormat>On-screen Show (4:3)</PresentationFormat>
  <Paragraphs>151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굴림</vt:lpstr>
      <vt:lpstr>맑은 고딕</vt:lpstr>
      <vt:lpstr>새굴림</vt:lpstr>
      <vt:lpstr>뫼비우스 Bold</vt:lpstr>
      <vt:lpstr>뫼비우스 Regular</vt:lpstr>
      <vt:lpstr>Arial</vt:lpstr>
      <vt:lpstr>Wingdings</vt:lpstr>
      <vt:lpstr>되찾은 고조선의 의미와 우리역사의 진실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2</dc:creator>
  <cp:lastModifiedBy>Hyokyoung Yi</cp:lastModifiedBy>
  <cp:revision>30</cp:revision>
  <cp:lastPrinted>2015-06-10T03:43:41Z</cp:lastPrinted>
  <dcterms:created xsi:type="dcterms:W3CDTF">2015-06-02T01:47:07Z</dcterms:created>
  <dcterms:modified xsi:type="dcterms:W3CDTF">2018-10-26T22:42:35Z</dcterms:modified>
</cp:coreProperties>
</file>