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3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80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0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8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9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7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1443A75-5D59-4EE1-95F9-E31AEB821E6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5D8F78-7AE9-4DBB-BB40-193262F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ko-KR" altLang="en-US" sz="4400" b="1" dirty="0" smtClean="0"/>
              <a:t>한용운과 </a:t>
            </a:r>
            <a:r>
              <a:rPr lang="ko-KR" altLang="en-US" sz="4400" b="1" dirty="0"/>
              <a:t>휘트먼의 문학 </a:t>
            </a:r>
            <a:r>
              <a:rPr lang="ko-KR" altLang="en-US" sz="4400" b="1" dirty="0" smtClean="0"/>
              <a:t>비교</a:t>
            </a:r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김영호</a:t>
            </a:r>
            <a:r>
              <a:rPr lang="en-US" sz="3200" dirty="0"/>
              <a:t>(</a:t>
            </a:r>
            <a:r>
              <a:rPr lang="ko-KR" altLang="en-US" sz="3200" dirty="0"/>
              <a:t>숭실대 명예교수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435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I. </a:t>
            </a:r>
            <a:r>
              <a:rPr lang="ko-KR" altLang="en-US" sz="3200" b="1" dirty="0"/>
              <a:t>주제의 공통성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ko-KR" altLang="en-US" dirty="0"/>
              <a:t>사랑의 주제</a:t>
            </a:r>
            <a:r>
              <a:rPr lang="en-US" dirty="0"/>
              <a:t>(theme of love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ko-KR" altLang="en-US" dirty="0"/>
              <a:t>시의 핵심적 주제인 사랑은 영육과 성속의 사랑이 하나이다</a:t>
            </a:r>
            <a:r>
              <a:rPr lang="en-US" dirty="0"/>
              <a:t>. </a:t>
            </a:r>
            <a:r>
              <a:rPr lang="ko-KR" altLang="en-US" dirty="0"/>
              <a:t>성애의 사랑이 종교적 사랑과 정치적 사랑으로 상승하여 시화되었다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ko-KR" altLang="en-US" dirty="0"/>
              <a:t>공통된 사랑의 특성</a:t>
            </a:r>
            <a:r>
              <a:rPr lang="en-US" dirty="0"/>
              <a:t>: one love of soul and body, sacred and secular love, </a:t>
            </a:r>
            <a:r>
              <a:rPr lang="en-US" dirty="0" err="1"/>
              <a:t>chasity</a:t>
            </a:r>
            <a:r>
              <a:rPr lang="en-US" dirty="0"/>
              <a:t> and erotic love, </a:t>
            </a:r>
            <a:r>
              <a:rPr lang="en-US" dirty="0" err="1"/>
              <a:t>bisexuality_female</a:t>
            </a:r>
            <a:r>
              <a:rPr lang="en-US" dirty="0"/>
              <a:t> love, manly love. comrade love as patriotic power.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6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/>
              <a:t>이중 성애의 </a:t>
            </a:r>
            <a:r>
              <a:rPr lang="ko-KR" altLang="en-US" sz="3200" dirty="0" smtClean="0"/>
              <a:t>예시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51" y="2257168"/>
            <a:ext cx="10066637" cy="46008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We two boys together clinging,</a:t>
            </a:r>
          </a:p>
          <a:p>
            <a:pPr marL="0" indent="0">
              <a:buNone/>
            </a:pPr>
            <a:r>
              <a:rPr lang="en-US" dirty="0"/>
              <a:t>One the other never leaving,</a:t>
            </a:r>
          </a:p>
          <a:p>
            <a:pPr marL="0" indent="0">
              <a:buNone/>
            </a:pPr>
            <a:r>
              <a:rPr lang="en-US" dirty="0"/>
              <a:t>Up and down the roads going, North and South excursions making,</a:t>
            </a:r>
          </a:p>
          <a:p>
            <a:pPr marL="0" indent="0">
              <a:buNone/>
            </a:pPr>
            <a:r>
              <a:rPr lang="en-US" dirty="0"/>
              <a:t>Power enjoying, elbows stretching, fingers clutching,</a:t>
            </a:r>
          </a:p>
          <a:p>
            <a:pPr marL="0" indent="0">
              <a:buNone/>
            </a:pPr>
            <a:r>
              <a:rPr lang="en-US" dirty="0" err="1"/>
              <a:t>Arm'd</a:t>
            </a:r>
            <a:r>
              <a:rPr lang="en-US" dirty="0"/>
              <a:t> and fearless, eating, drinking, sleeping, loving</a:t>
            </a:r>
            <a:r>
              <a:rPr lang="en-US" dirty="0" smtClean="0"/>
              <a:t>.“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								</a:t>
            </a:r>
            <a:r>
              <a:rPr lang="ko-KR" altLang="en-US" dirty="0" smtClean="0"/>
              <a:t>「</a:t>
            </a:r>
            <a:r>
              <a:rPr lang="en-US" dirty="0"/>
              <a:t>Spontaneous Me, Nature</a:t>
            </a:r>
            <a:r>
              <a:rPr lang="ko-KR" altLang="en-US" dirty="0"/>
              <a:t>」</a:t>
            </a:r>
            <a:r>
              <a:rPr lang="en-US" altLang="ko-KR" dirty="0"/>
              <a:t>『</a:t>
            </a:r>
            <a:r>
              <a:rPr lang="en-US" dirty="0"/>
              <a:t>Leaves of Grass</a:t>
            </a:r>
            <a:r>
              <a:rPr lang="en-US" altLang="ko-KR" dirty="0"/>
              <a:t>』 </a:t>
            </a:r>
            <a:endParaRPr lang="en-US" altLang="ko-K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ko-KR" altLang="en-US" dirty="0"/>
              <a:t>나는 당신의 첫사랑의 팔에 안길 때에</a:t>
            </a:r>
            <a:endParaRPr lang="en-US" dirty="0"/>
          </a:p>
          <a:p>
            <a:pPr marL="0" indent="0">
              <a:buNone/>
            </a:pPr>
            <a:r>
              <a:rPr lang="ko-KR" altLang="en-US" dirty="0"/>
              <a:t>온갖 거짓의 옷을 벗고 세상에 나온 그대로의 발가벗은 몸을 당신의 앞에 놓았습니다</a:t>
            </a:r>
            <a:r>
              <a:rPr lang="en-US" dirty="0"/>
              <a:t>.</a:t>
            </a:r>
            <a:r>
              <a:rPr lang="ko-KR" altLang="en-US" dirty="0"/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				-</a:t>
            </a:r>
            <a:r>
              <a:rPr lang="ko-KR" altLang="en-US" dirty="0"/>
              <a:t>「의심하지 마셔요」</a:t>
            </a:r>
            <a:r>
              <a:rPr lang="en-US" altLang="ko-KR" dirty="0"/>
              <a:t>『</a:t>
            </a:r>
            <a:r>
              <a:rPr lang="ko-KR" altLang="en-US" dirty="0"/>
              <a:t>님의 침묵</a:t>
            </a:r>
            <a:r>
              <a:rPr lang="en-US" altLang="ko-KR" dirty="0"/>
              <a:t>』</a:t>
            </a:r>
            <a:endParaRPr lang="en-US" dirty="0"/>
          </a:p>
          <a:p>
            <a:pPr marL="0" indent="0">
              <a:buNone/>
            </a:pPr>
            <a:r>
              <a:rPr lang="ko-KR" altLang="en-US" dirty="0"/>
              <a:t>“나의 머리가 당신의 팔위에 도리질을 한 지가 칠석을 열 번이나 지나고 또 몇 번을 지내 었습니까</a:t>
            </a:r>
            <a:r>
              <a:rPr lang="en-US" dirty="0"/>
              <a:t>?</a:t>
            </a:r>
            <a:r>
              <a:rPr lang="ko-KR" altLang="en-US" dirty="0" smtClean="0"/>
              <a:t>”</a:t>
            </a:r>
            <a:r>
              <a:rPr lang="en-US" altLang="ko-KR" dirty="0" smtClean="0"/>
              <a:t>	</a:t>
            </a:r>
            <a:r>
              <a:rPr lang="en-US" dirty="0" smtClean="0"/>
              <a:t>_ </a:t>
            </a:r>
            <a:r>
              <a:rPr lang="ko-KR" altLang="en-US" dirty="0"/>
              <a:t>「칠석」 </a:t>
            </a:r>
            <a:endParaRPr lang="en-US" dirty="0"/>
          </a:p>
          <a:p>
            <a:pPr marL="0" indent="0">
              <a:buNone/>
            </a:pPr>
            <a:r>
              <a:rPr lang="ko-KR" altLang="en-US" dirty="0"/>
              <a:t>“당신은 나의 품으로 오셔요</a:t>
            </a:r>
            <a:r>
              <a:rPr lang="en-US" dirty="0"/>
              <a:t>. </a:t>
            </a:r>
            <a:r>
              <a:rPr lang="ko-KR" altLang="en-US" dirty="0"/>
              <a:t>나의 품에는 보드라운 가슴이 있습니다”</a:t>
            </a:r>
            <a:r>
              <a:rPr lang="en-US" dirty="0" smtClean="0"/>
              <a:t>.		_ </a:t>
            </a:r>
            <a:r>
              <a:rPr lang="ko-KR" altLang="en-US" dirty="0"/>
              <a:t>「오셔요</a:t>
            </a:r>
            <a:r>
              <a:rPr lang="en-US" dirty="0"/>
              <a:t>.</a:t>
            </a:r>
            <a:r>
              <a:rPr lang="ko-KR" altLang="en-US" dirty="0"/>
              <a:t>」</a:t>
            </a:r>
            <a:endParaRPr lang="en-US" dirty="0"/>
          </a:p>
          <a:p>
            <a:pPr marL="0" indent="0">
              <a:buNone/>
            </a:pPr>
            <a:r>
              <a:rPr lang="ko-KR" altLang="en-US" dirty="0"/>
              <a:t>“나는 작은 풀잎만큼도 가림이 없는 발가벗은 부끄럼을 두 손으로 움켜쥐고 빠른 걸음으 로 잠자리에 들어가서 눈을 감고 누웠읍니다”</a:t>
            </a:r>
            <a:r>
              <a:rPr lang="en-US" dirty="0" smtClean="0"/>
              <a:t>.		_ </a:t>
            </a:r>
            <a:r>
              <a:rPr lang="ko-KR" altLang="en-US" dirty="0"/>
              <a:t>「錯認」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742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/>
              <a:t>이중 성애의 </a:t>
            </a:r>
            <a:r>
              <a:rPr lang="ko-KR" altLang="en-US" sz="3200" dirty="0" smtClean="0"/>
              <a:t>예시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52" y="2257168"/>
            <a:ext cx="9976022" cy="46008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/>
              <a:t>두 </a:t>
            </a:r>
            <a:r>
              <a:rPr lang="ko-KR" altLang="en-US" sz="2400" dirty="0"/>
              <a:t>시인이 보여주는 이중성애 또는 동성애의 특질은 민중애 동료애 국가애로 상승되고 민주국가 독립국가 건설의 원동력으로 승화된다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ko-KR" altLang="en-US" sz="2400" dirty="0"/>
              <a:t>한용운의 경우 여성적 포즈와 음성은 그 의 국가 민족을 상징하는 국가에 대한 애국충정의 간접적 표현이며 동시에 일본의 검열을 피하기 위한 방편으로 이해될 수 있다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577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I. </a:t>
            </a:r>
            <a:r>
              <a:rPr lang="ko-KR" altLang="en-US" sz="3200" b="1" dirty="0"/>
              <a:t>주제의 공통성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ko-KR" altLang="en-US" dirty="0"/>
              <a:t>민족주의 주제</a:t>
            </a:r>
            <a:r>
              <a:rPr lang="en-US" dirty="0"/>
              <a:t>(theme of nationalism)</a:t>
            </a:r>
          </a:p>
          <a:p>
            <a:r>
              <a:rPr lang="ko-KR" altLang="en-US" dirty="0"/>
              <a:t>영국과 프랑스등 유럽의 문화 침투를 막고 자국적 문화와 문학의 구축과 남북 민족 분열의 위기를 민주주의 유니온 공화국가로 건설하기 위한 투쟁을 한 휘트먼과 일본의 식민정책에서 독립의식을 고취시킨 한용운 문학의 공통된 대주제이다</a:t>
            </a:r>
            <a:r>
              <a:rPr lang="en-US" dirty="0"/>
              <a:t>. </a:t>
            </a:r>
          </a:p>
          <a:p>
            <a:r>
              <a:rPr lang="en-US" dirty="0"/>
              <a:t>Whitman: </a:t>
            </a:r>
            <a:r>
              <a:rPr lang="ko-KR" altLang="en-US" dirty="0"/>
              <a:t>탈 식민문화운동과 국민문학운동에 참여</a:t>
            </a:r>
            <a:r>
              <a:rPr lang="en-US" dirty="0"/>
              <a:t>, </a:t>
            </a:r>
            <a:r>
              <a:rPr lang="ko-KR" altLang="en-US" dirty="0"/>
              <a:t>남북전쟁 시 남자 간호병으로 종군</a:t>
            </a:r>
            <a:r>
              <a:rPr lang="en-US" dirty="0"/>
              <a:t>, </a:t>
            </a:r>
            <a:r>
              <a:rPr lang="ko-KR" altLang="en-US" dirty="0"/>
              <a:t>남북 통합</a:t>
            </a:r>
            <a:r>
              <a:rPr lang="en-US" dirty="0"/>
              <a:t> (Union) </a:t>
            </a:r>
            <a:r>
              <a:rPr lang="ko-KR" altLang="en-US" dirty="0"/>
              <a:t>공화정부 지지</a:t>
            </a:r>
            <a:r>
              <a:rPr lang="en-US" dirty="0"/>
              <a:t>. </a:t>
            </a:r>
            <a:r>
              <a:rPr lang="ko-KR" altLang="en-US" dirty="0"/>
              <a:t>링컨의 민주주의 운동지지</a:t>
            </a:r>
            <a:r>
              <a:rPr lang="en-US" dirty="0"/>
              <a:t>, national bard, poet of Democracy, Cosmopolitan world </a:t>
            </a:r>
            <a:r>
              <a:rPr lang="ko-KR" altLang="en-US" dirty="0"/>
              <a:t>운동</a:t>
            </a:r>
            <a:endParaRPr lang="en-US" dirty="0"/>
          </a:p>
          <a:p>
            <a:r>
              <a:rPr lang="ko-KR" altLang="en-US" dirty="0"/>
              <a:t>한용운</a:t>
            </a:r>
            <a:r>
              <a:rPr lang="en-US" dirty="0"/>
              <a:t>: </a:t>
            </a:r>
            <a:r>
              <a:rPr lang="ko-KR" altLang="en-US" dirty="0"/>
              <a:t>동학혁명 참여</a:t>
            </a:r>
            <a:r>
              <a:rPr lang="en-US" dirty="0"/>
              <a:t>, 3.1 </a:t>
            </a:r>
            <a:r>
              <a:rPr lang="ko-KR" altLang="en-US" dirty="0"/>
              <a:t>운동 대표 참여</a:t>
            </a:r>
            <a:r>
              <a:rPr lang="en-US" dirty="0"/>
              <a:t>, </a:t>
            </a:r>
            <a:r>
              <a:rPr lang="ko-KR" altLang="en-US" dirty="0"/>
              <a:t>신간회 운동</a:t>
            </a:r>
            <a:r>
              <a:rPr lang="en-US" dirty="0"/>
              <a:t>, </a:t>
            </a:r>
            <a:r>
              <a:rPr lang="ko-KR" altLang="en-US" dirty="0"/>
              <a:t>조선불교 유신운동</a:t>
            </a:r>
            <a:r>
              <a:rPr lang="en-US" dirty="0"/>
              <a:t>, </a:t>
            </a:r>
            <a:r>
              <a:rPr lang="ko-KR" altLang="en-US" dirty="0"/>
              <a:t>세계주의 지지</a:t>
            </a:r>
            <a:r>
              <a:rPr lang="en-US" dirty="0"/>
              <a:t>. </a:t>
            </a:r>
            <a:r>
              <a:rPr lang="ko-KR" altLang="en-US" dirty="0"/>
              <a:t>애국시인</a:t>
            </a:r>
            <a:r>
              <a:rPr lang="en-US" dirty="0"/>
              <a:t>, </a:t>
            </a:r>
            <a:r>
              <a:rPr lang="ko-KR" altLang="en-US" dirty="0"/>
              <a:t>국민시인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9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두 </a:t>
            </a:r>
            <a:r>
              <a:rPr lang="ko-KR" altLang="en-US" sz="2000" dirty="0"/>
              <a:t>시인은 공히 초절주의적 관점에서 자연 물상들</a:t>
            </a:r>
            <a:r>
              <a:rPr lang="en-US" sz="2000" dirty="0"/>
              <a:t>, </a:t>
            </a:r>
            <a:r>
              <a:rPr lang="ko-KR" altLang="en-US" sz="2000" dirty="0"/>
              <a:t>특히 풀잎</a:t>
            </a:r>
            <a:r>
              <a:rPr lang="en-US" sz="2000" dirty="0"/>
              <a:t>, </a:t>
            </a:r>
            <a:r>
              <a:rPr lang="ko-KR" altLang="en-US" sz="2000" dirty="0"/>
              <a:t>바다</a:t>
            </a:r>
            <a:r>
              <a:rPr lang="en-US" sz="2000" dirty="0"/>
              <a:t>, </a:t>
            </a:r>
            <a:r>
              <a:rPr lang="ko-KR" altLang="en-US" sz="2000" dirty="0"/>
              <a:t>꽃</a:t>
            </a:r>
            <a:r>
              <a:rPr lang="en-US" sz="2000" dirty="0"/>
              <a:t>, </a:t>
            </a:r>
            <a:r>
              <a:rPr lang="ko-KR" altLang="en-US" sz="2000" dirty="0"/>
              <a:t>나무</a:t>
            </a:r>
            <a:r>
              <a:rPr lang="en-US" sz="2000" dirty="0"/>
              <a:t>, </a:t>
            </a:r>
            <a:r>
              <a:rPr lang="ko-KR" altLang="en-US" sz="2000" dirty="0"/>
              <a:t>새 등을 그들 시의 주요 상징적 이미저리</a:t>
            </a:r>
            <a:r>
              <a:rPr lang="en-US" sz="2000" dirty="0"/>
              <a:t>(</a:t>
            </a:r>
            <a:r>
              <a:rPr lang="ko-KR" altLang="en-US" sz="2000" dirty="0"/>
              <a:t>心象</a:t>
            </a:r>
            <a:r>
              <a:rPr lang="en-US" sz="2000" dirty="0"/>
              <a:t>)</a:t>
            </a:r>
            <a:r>
              <a:rPr lang="ko-KR" altLang="en-US" sz="2000" dirty="0"/>
              <a:t>로 사용하였다</a:t>
            </a:r>
            <a:r>
              <a:rPr lang="en-US" sz="2000" dirty="0"/>
              <a:t>. </a:t>
            </a:r>
            <a:r>
              <a:rPr lang="ko-KR" altLang="en-US" sz="2000" dirty="0"/>
              <a:t>이 동일한 매체들은 그들 시와 자아</a:t>
            </a:r>
            <a:r>
              <a:rPr lang="en-US" sz="2000" dirty="0"/>
              <a:t>, </a:t>
            </a:r>
            <a:r>
              <a:rPr lang="ko-KR" altLang="en-US" sz="2000" dirty="0"/>
              <a:t>신</a:t>
            </a:r>
            <a:r>
              <a:rPr lang="en-US" sz="2000" dirty="0"/>
              <a:t>, </a:t>
            </a:r>
            <a:r>
              <a:rPr lang="ko-KR" altLang="en-US" sz="2000" dirty="0"/>
              <a:t>성자</a:t>
            </a:r>
            <a:r>
              <a:rPr lang="en-US" sz="2000" dirty="0"/>
              <a:t>, </a:t>
            </a:r>
            <a:r>
              <a:rPr lang="ko-KR" altLang="en-US" sz="2000" dirty="0"/>
              <a:t>예언자</a:t>
            </a:r>
            <a:r>
              <a:rPr lang="en-US" sz="2000" dirty="0"/>
              <a:t>, </a:t>
            </a:r>
            <a:r>
              <a:rPr lang="ko-KR" altLang="en-US" sz="2000" dirty="0"/>
              <a:t>정치적 지도자</a:t>
            </a:r>
            <a:r>
              <a:rPr lang="en-US" sz="2000" dirty="0"/>
              <a:t>, </a:t>
            </a:r>
            <a:r>
              <a:rPr lang="ko-KR" altLang="en-US" sz="2000" dirty="0"/>
              <a:t>투사</a:t>
            </a:r>
            <a:r>
              <a:rPr lang="en-US" sz="2000" dirty="0"/>
              <a:t>, </a:t>
            </a:r>
            <a:r>
              <a:rPr lang="ko-KR" altLang="en-US" sz="2000" dirty="0"/>
              <a:t>민족영웅 등을 상징한다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ko-KR" altLang="en-US" sz="2000" dirty="0" smtClean="0"/>
              <a:t>매우 </a:t>
            </a:r>
            <a:r>
              <a:rPr lang="ko-KR" altLang="en-US" sz="2000" dirty="0"/>
              <a:t>선정적이고 관능적 언어와 이미지이면서 신성하고 종교적인 신비의 심상</a:t>
            </a:r>
            <a:r>
              <a:rPr lang="en-US" sz="2000" dirty="0"/>
              <a:t>, </a:t>
            </a:r>
            <a:r>
              <a:rPr lang="ko-KR" altLang="en-US" sz="2000" dirty="0"/>
              <a:t>그리고 혁명적이고 투사적인 정치적 심상이 그 특성이다</a:t>
            </a:r>
            <a:r>
              <a:rPr lang="en-US" sz="2000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2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1. </a:t>
            </a:r>
            <a:r>
              <a:rPr lang="ko-KR" altLang="en-US" sz="2000" dirty="0"/>
              <a:t>풀잎</a:t>
            </a:r>
            <a:r>
              <a:rPr lang="en-US" sz="2000" dirty="0"/>
              <a:t>(grass)</a:t>
            </a:r>
            <a:r>
              <a:rPr lang="ko-KR" altLang="en-US" sz="2000" dirty="0"/>
              <a:t>의 상징적 </a:t>
            </a:r>
            <a:r>
              <a:rPr lang="ko-KR" altLang="en-US" sz="2000" dirty="0" smtClean="0"/>
              <a:t>이미지</a:t>
            </a: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시</a:t>
            </a:r>
            <a:r>
              <a:rPr lang="en-US" sz="2000" dirty="0"/>
              <a:t>, </a:t>
            </a:r>
            <a:r>
              <a:rPr lang="ko-KR" altLang="en-US" sz="2000" dirty="0"/>
              <a:t>시인</a:t>
            </a:r>
            <a:r>
              <a:rPr lang="en-US" sz="2000" dirty="0"/>
              <a:t>, </a:t>
            </a:r>
            <a:r>
              <a:rPr lang="ko-KR" altLang="en-US" sz="2000" dirty="0"/>
              <a:t>절대자</a:t>
            </a:r>
            <a:r>
              <a:rPr lang="en-US" sz="2000" dirty="0"/>
              <a:t>(</a:t>
            </a:r>
            <a:r>
              <a:rPr lang="ko-KR" altLang="en-US" sz="2000" dirty="0"/>
              <a:t>신</a:t>
            </a:r>
            <a:r>
              <a:rPr lang="en-US" sz="2000" dirty="0"/>
              <a:t>), </a:t>
            </a:r>
            <a:r>
              <a:rPr lang="ko-KR" altLang="en-US" sz="2000" dirty="0"/>
              <a:t>연인</a:t>
            </a:r>
            <a:r>
              <a:rPr lang="en-US" sz="2000" dirty="0"/>
              <a:t>, </a:t>
            </a:r>
            <a:r>
              <a:rPr lang="ko-KR" altLang="en-US" sz="2000" dirty="0"/>
              <a:t>동료</a:t>
            </a:r>
            <a:r>
              <a:rPr lang="en-US" sz="2000" dirty="0"/>
              <a:t>, </a:t>
            </a:r>
            <a:r>
              <a:rPr lang="ko-KR" altLang="en-US" sz="2000" dirty="0"/>
              <a:t>민중 혹은 민족</a:t>
            </a:r>
            <a:r>
              <a:rPr lang="en-US" sz="2000" dirty="0"/>
              <a:t>, </a:t>
            </a:r>
            <a:r>
              <a:rPr lang="ko-KR" altLang="en-US" sz="2000" dirty="0"/>
              <a:t>어머니</a:t>
            </a:r>
            <a:r>
              <a:rPr lang="en-US" sz="2000" dirty="0"/>
              <a:t>, </a:t>
            </a:r>
            <a:r>
              <a:rPr lang="ko-KR" altLang="en-US" sz="2000" dirty="0"/>
              <a:t>어린이</a:t>
            </a:r>
            <a:r>
              <a:rPr lang="en-US" sz="2000" dirty="0"/>
              <a:t>, </a:t>
            </a:r>
            <a:r>
              <a:rPr lang="ko-KR" altLang="en-US" sz="2000" dirty="0"/>
              <a:t>국가</a:t>
            </a:r>
            <a:r>
              <a:rPr lang="en-US" sz="2000" dirty="0"/>
              <a:t>, </a:t>
            </a:r>
            <a:r>
              <a:rPr lang="ko-KR" altLang="en-US" sz="2000" dirty="0"/>
              <a:t>애국투사 혹은 영웅</a:t>
            </a:r>
            <a:r>
              <a:rPr lang="en-US" sz="2000" dirty="0"/>
              <a:t>, </a:t>
            </a:r>
            <a:r>
              <a:rPr lang="ko-KR" altLang="en-US" sz="2000" dirty="0"/>
              <a:t>무기</a:t>
            </a:r>
            <a:r>
              <a:rPr lang="en-US" sz="2000" dirty="0"/>
              <a:t>, </a:t>
            </a:r>
            <a:r>
              <a:rPr lang="ko-KR" altLang="en-US" sz="2000" dirty="0"/>
              <a:t>군사</a:t>
            </a:r>
            <a:r>
              <a:rPr lang="en-US" sz="2000" dirty="0"/>
              <a:t>. </a:t>
            </a:r>
            <a:r>
              <a:rPr lang="ko-KR" altLang="en-US" sz="2000" dirty="0"/>
              <a:t>민주주의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40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 smtClean="0"/>
              <a:t>예시</a:t>
            </a:r>
            <a:r>
              <a:rPr lang="en-US" altLang="ko-KR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9503"/>
            <a:ext cx="8825659" cy="44237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"A child said what is the grass?</a:t>
            </a:r>
          </a:p>
          <a:p>
            <a:pPr marL="0" indent="0">
              <a:buNone/>
            </a:pPr>
            <a:r>
              <a:rPr lang="en-US" sz="2000" dirty="0"/>
              <a:t>...........</a:t>
            </a:r>
          </a:p>
          <a:p>
            <a:pPr marL="0" indent="0">
              <a:buNone/>
            </a:pPr>
            <a:r>
              <a:rPr lang="en-US" sz="2000" dirty="0"/>
              <a:t>I guess it must be the flag of my disposition, out of my hopeful green stuff woven,</a:t>
            </a:r>
          </a:p>
          <a:p>
            <a:pPr marL="0" indent="0">
              <a:buNone/>
            </a:pPr>
            <a:r>
              <a:rPr lang="en-US" sz="2000" dirty="0"/>
              <a:t>Or, I guess the grass is itself a child, the produced of babe of the vegetation.</a:t>
            </a:r>
          </a:p>
          <a:p>
            <a:pPr marL="0" indent="0">
              <a:buNone/>
            </a:pPr>
            <a:r>
              <a:rPr lang="en-US" sz="2000" dirty="0"/>
              <a:t>Or, I guess it is the handkerchief of the Lord," </a:t>
            </a:r>
            <a:r>
              <a:rPr lang="ko-KR" altLang="en-US" sz="2000" dirty="0"/>
              <a:t>「</a:t>
            </a:r>
            <a:r>
              <a:rPr lang="en-US" sz="2000" dirty="0"/>
              <a:t>Song of Myself</a:t>
            </a:r>
            <a:r>
              <a:rPr lang="ko-KR" altLang="en-US" sz="2000" dirty="0"/>
              <a:t>」</a:t>
            </a:r>
            <a:r>
              <a:rPr lang="en-US" sz="2000" dirty="0"/>
              <a:t> 6.</a:t>
            </a:r>
          </a:p>
          <a:p>
            <a:pPr marL="0" indent="0">
              <a:buNone/>
            </a:pPr>
            <a:r>
              <a:rPr lang="en-US" sz="2000" dirty="0"/>
              <a:t>"Take my leave, America!</a:t>
            </a:r>
          </a:p>
          <a:p>
            <a:pPr marL="0" indent="0">
              <a:buNone/>
            </a:pPr>
            <a:r>
              <a:rPr lang="en-US" sz="2000" dirty="0"/>
              <a:t>Make welcome for them everywhere, for they are your own offspring... </a:t>
            </a:r>
          </a:p>
          <a:p>
            <a:pPr marL="0" indent="0">
              <a:buNone/>
            </a:pPr>
            <a:r>
              <a:rPr lang="en-US" sz="2000" dirty="0"/>
              <a:t>Here lands female and male,</a:t>
            </a:r>
          </a:p>
          <a:p>
            <a:pPr marL="0" indent="0">
              <a:buNone/>
            </a:pPr>
            <a:r>
              <a:rPr lang="en-US" sz="2000" dirty="0"/>
              <a:t>Here the flame of materials,</a:t>
            </a:r>
          </a:p>
          <a:p>
            <a:pPr marL="0" indent="0">
              <a:buNone/>
            </a:pPr>
            <a:r>
              <a:rPr lang="en-US" sz="2000" dirty="0"/>
              <a:t>............</a:t>
            </a:r>
          </a:p>
          <a:p>
            <a:pPr marL="0" indent="0">
              <a:buNone/>
            </a:pPr>
            <a:r>
              <a:rPr lang="en-US" sz="2000" dirty="0"/>
              <a:t>Yes, here comes the mistress, the Soul." </a:t>
            </a:r>
            <a:r>
              <a:rPr lang="ko-KR" altLang="en-US" sz="2000" dirty="0"/>
              <a:t>「</a:t>
            </a:r>
            <a:r>
              <a:rPr lang="en-US" sz="2000" dirty="0" err="1"/>
              <a:t>Proto_Leaf</a:t>
            </a:r>
            <a:r>
              <a:rPr lang="ko-KR" altLang="en-US" sz="2000" dirty="0"/>
              <a:t>」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08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 smtClean="0"/>
              <a:t>예시</a:t>
            </a:r>
            <a:r>
              <a:rPr lang="en-US" altLang="ko-KR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9503"/>
            <a:ext cx="8825659" cy="4423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ko-KR" altLang="en-US" sz="2000" dirty="0"/>
              <a:t>“一莖草가 丈六金身이 되고 장육금신이 일경초가 됩니다</a:t>
            </a:r>
            <a:r>
              <a:rPr lang="en-US" sz="2000" dirty="0"/>
              <a:t>.</a:t>
            </a:r>
            <a:r>
              <a:rPr lang="ko-KR" altLang="en-US" sz="2000" dirty="0"/>
              <a:t>”</a:t>
            </a:r>
            <a:r>
              <a:rPr lang="en-US" sz="2000" dirty="0"/>
              <a:t>_</a:t>
            </a:r>
            <a:r>
              <a:rPr lang="ko-KR" altLang="en-US" sz="2000" dirty="0"/>
              <a:t>「樂園은 가시덤불에서</a:t>
            </a:r>
            <a:r>
              <a:rPr lang="ko-KR" altLang="en-US" sz="2000" dirty="0" smtClean="0"/>
              <a:t>」</a:t>
            </a: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ko-KR" altLang="en-US" sz="2000" dirty="0"/>
              <a:t>“나는 소나무 아래서 놀다가</a:t>
            </a:r>
            <a:r>
              <a:rPr lang="en-US" sz="2000" dirty="0"/>
              <a:t>/</a:t>
            </a:r>
            <a:r>
              <a:rPr lang="ko-KR" altLang="en-US" sz="2000" dirty="0"/>
              <a:t>지팡이로 한 줄기 풀을 분질렀다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ko-KR" altLang="en-US" sz="2000" dirty="0"/>
              <a:t>풀은 아무 반항도 원망도 없다</a:t>
            </a:r>
            <a:r>
              <a:rPr lang="en-US" sz="2000" dirty="0"/>
              <a:t>./</a:t>
            </a:r>
            <a:r>
              <a:rPr lang="ko-KR" altLang="en-US" sz="2000" dirty="0"/>
              <a:t>나는 부러진 풀을 슬퍼한다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ko-KR" altLang="en-US" sz="2000" dirty="0"/>
              <a:t>부러진 풀은 영원히 이어지지 못한다</a:t>
            </a:r>
            <a:r>
              <a:rPr lang="en-US" sz="2000" dirty="0"/>
              <a:t>.</a:t>
            </a:r>
            <a:r>
              <a:rPr lang="ko-KR" altLang="en-US" sz="2000" dirty="0"/>
              <a:t>”</a:t>
            </a:r>
            <a:r>
              <a:rPr lang="en-US" sz="2000" dirty="0"/>
              <a:t>_</a:t>
            </a:r>
            <a:r>
              <a:rPr lang="ko-KR" altLang="en-US" sz="2000" dirty="0"/>
              <a:t>「一莖草」</a:t>
            </a:r>
            <a:r>
              <a:rPr lang="en-US" altLang="ko-KR" sz="2000" dirty="0"/>
              <a:t>『</a:t>
            </a:r>
            <a:r>
              <a:rPr lang="ko-KR" altLang="en-US" sz="2000" dirty="0"/>
              <a:t>尋牛莊散詩</a:t>
            </a:r>
            <a:r>
              <a:rPr lang="en-US" altLang="ko-KR" sz="2000" dirty="0"/>
              <a:t>』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1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2. Sea(</a:t>
            </a:r>
            <a:r>
              <a:rPr lang="ko-KR" altLang="en-US" sz="2000" dirty="0"/>
              <a:t>바다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두 시인은 공히 바다를 신이 임재한 성역의 통로이며 신을 만나기 위한 구도의 장소요 님을 향한 길로 상징화했다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공통된 바다 오브제</a:t>
            </a:r>
            <a:r>
              <a:rPr lang="en-US" sz="2000" dirty="0"/>
              <a:t>: </a:t>
            </a:r>
            <a:r>
              <a:rPr lang="ko-KR" altLang="en-US" sz="2000" dirty="0"/>
              <a:t>시</a:t>
            </a:r>
            <a:r>
              <a:rPr lang="en-US" sz="2000" dirty="0"/>
              <a:t>, </a:t>
            </a:r>
            <a:r>
              <a:rPr lang="ko-KR" altLang="en-US" sz="2000" dirty="0"/>
              <a:t>생명</a:t>
            </a:r>
            <a:r>
              <a:rPr lang="en-US" sz="2000" dirty="0"/>
              <a:t>, </a:t>
            </a:r>
            <a:r>
              <a:rPr lang="ko-KR" altLang="en-US" sz="2000" dirty="0"/>
              <a:t>국가 민족</a:t>
            </a:r>
            <a:r>
              <a:rPr lang="en-US" sz="2000" dirty="0"/>
              <a:t>, </a:t>
            </a:r>
            <a:r>
              <a:rPr lang="ko-KR" altLang="en-US" sz="2000" dirty="0"/>
              <a:t>님</a:t>
            </a:r>
            <a:r>
              <a:rPr lang="en-US" sz="2000" dirty="0"/>
              <a:t>, </a:t>
            </a:r>
            <a:r>
              <a:rPr lang="ko-KR" altLang="en-US" sz="2000" dirty="0"/>
              <a:t>낙원 혹은 천국의 통로</a:t>
            </a:r>
            <a:r>
              <a:rPr lang="en-US" sz="2000" dirty="0"/>
              <a:t>, </a:t>
            </a:r>
            <a:r>
              <a:rPr lang="ko-KR" altLang="en-US" sz="2000" dirty="0"/>
              <a:t>죽음의 장소</a:t>
            </a:r>
            <a:r>
              <a:rPr lang="en-US" sz="2000" dirty="0"/>
              <a:t>, </a:t>
            </a:r>
            <a:r>
              <a:rPr lang="ko-KR" altLang="en-US" sz="2000" dirty="0"/>
              <a:t>시 인 혹은 시로서의 배</a:t>
            </a:r>
            <a:r>
              <a:rPr lang="en-US" sz="2000" dirty="0"/>
              <a:t>, </a:t>
            </a:r>
            <a:r>
              <a:rPr lang="ko-KR" altLang="en-US" sz="2000" dirty="0"/>
              <a:t>시인과 구원자로서의 수부 혹은 사공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5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2. Sea(</a:t>
            </a:r>
            <a:r>
              <a:rPr lang="ko-KR" altLang="en-US" sz="2000" dirty="0"/>
              <a:t>바다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두 시인은 공히 바다를 신이 임재한 성역의 통로이며 신을 만나기 위한 구도의 장소요 님을 향한 길로 상징화했다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공통된 바다 오브제</a:t>
            </a:r>
            <a:r>
              <a:rPr lang="en-US" sz="2000" dirty="0"/>
              <a:t>: </a:t>
            </a:r>
            <a:r>
              <a:rPr lang="ko-KR" altLang="en-US" sz="2000" dirty="0"/>
              <a:t>시</a:t>
            </a:r>
            <a:r>
              <a:rPr lang="en-US" sz="2000" dirty="0"/>
              <a:t>, </a:t>
            </a:r>
            <a:r>
              <a:rPr lang="ko-KR" altLang="en-US" sz="2000" dirty="0"/>
              <a:t>생명</a:t>
            </a:r>
            <a:r>
              <a:rPr lang="en-US" sz="2000" dirty="0"/>
              <a:t>, </a:t>
            </a:r>
            <a:r>
              <a:rPr lang="ko-KR" altLang="en-US" sz="2000" dirty="0"/>
              <a:t>국가 민족</a:t>
            </a:r>
            <a:r>
              <a:rPr lang="en-US" sz="2000" dirty="0"/>
              <a:t>, </a:t>
            </a:r>
            <a:r>
              <a:rPr lang="ko-KR" altLang="en-US" sz="2000" dirty="0"/>
              <a:t>님</a:t>
            </a:r>
            <a:r>
              <a:rPr lang="en-US" sz="2000" dirty="0"/>
              <a:t>, </a:t>
            </a:r>
            <a:r>
              <a:rPr lang="ko-KR" altLang="en-US" sz="2000" dirty="0"/>
              <a:t>낙원 혹은 천국의 통로</a:t>
            </a:r>
            <a:r>
              <a:rPr lang="en-US" sz="2000" dirty="0"/>
              <a:t>, </a:t>
            </a:r>
            <a:r>
              <a:rPr lang="ko-KR" altLang="en-US" sz="2000" dirty="0"/>
              <a:t>죽음의 장소</a:t>
            </a:r>
            <a:r>
              <a:rPr lang="en-US" sz="2000" dirty="0"/>
              <a:t>, </a:t>
            </a:r>
            <a:r>
              <a:rPr lang="ko-KR" altLang="en-US" sz="2000" dirty="0"/>
              <a:t>시 인 혹은 시로서의 배</a:t>
            </a:r>
            <a:r>
              <a:rPr lang="en-US" sz="2000" dirty="0"/>
              <a:t>, </a:t>
            </a:r>
            <a:r>
              <a:rPr lang="ko-KR" altLang="en-US" sz="2000" dirty="0"/>
              <a:t>시인과 구원자로서의 수부 혹은 사공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97925"/>
            <a:ext cx="8761413" cy="988540"/>
          </a:xfrm>
        </p:spPr>
        <p:txBody>
          <a:bodyPr/>
          <a:lstStyle/>
          <a:p>
            <a:r>
              <a:rPr lang="ko-KR" altLang="en-US" sz="3200" b="1" dirty="0"/>
              <a:t>한용운과 휘트먼의 문학사상</a:t>
            </a:r>
            <a:r>
              <a:rPr lang="en-US" sz="3200" dirty="0"/>
              <a:t>. </a:t>
            </a:r>
            <a:r>
              <a:rPr lang="ko-KR" altLang="en-US" sz="3200" dirty="0"/>
              <a:t>김영호</a:t>
            </a:r>
            <a:r>
              <a:rPr lang="en-US" sz="3200" dirty="0"/>
              <a:t>, </a:t>
            </a:r>
            <a:r>
              <a:rPr lang="ko-KR" altLang="en-US" sz="3200" dirty="0"/>
              <a:t>서울</a:t>
            </a:r>
            <a:r>
              <a:rPr lang="en-US" sz="3200" dirty="0"/>
              <a:t>: </a:t>
            </a:r>
            <a:r>
              <a:rPr lang="ko-KR" altLang="en-US" sz="3200" dirty="0"/>
              <a:t>사사연 </a:t>
            </a:r>
            <a:r>
              <a:rPr lang="ko-KR" altLang="en-US" sz="3200" dirty="0" smtClean="0"/>
              <a:t>출판사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122141"/>
            <a:ext cx="8825659" cy="2850291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한국의 시인 한용운</a:t>
            </a:r>
            <a:r>
              <a:rPr lang="en-US" sz="2400" dirty="0"/>
              <a:t>(1879-1944)</a:t>
            </a:r>
            <a:r>
              <a:rPr lang="ko-KR" altLang="en-US" sz="2400" dirty="0"/>
              <a:t>과 미국의</a:t>
            </a:r>
            <a:r>
              <a:rPr lang="en-US" sz="2400" dirty="0"/>
              <a:t> 19</a:t>
            </a:r>
            <a:r>
              <a:rPr lang="ko-KR" altLang="en-US" sz="2400" dirty="0"/>
              <a:t>세기 시인 월트 휘트먼</a:t>
            </a:r>
            <a:r>
              <a:rPr lang="en-US" sz="2400" dirty="0"/>
              <a:t>(Walt Whitman 1819-1892)</a:t>
            </a:r>
            <a:r>
              <a:rPr lang="ko-KR" altLang="en-US" sz="2400" dirty="0"/>
              <a:t>의 문학 비교는 휘트먼의 시집 </a:t>
            </a:r>
            <a:r>
              <a:rPr lang="en-US" altLang="ko-KR" sz="2400" dirty="0"/>
              <a:t>『</a:t>
            </a:r>
            <a:r>
              <a:rPr lang="ko-KR" altLang="en-US" sz="2400" dirty="0"/>
              <a:t>풀잎</a:t>
            </a:r>
            <a:r>
              <a:rPr lang="en-US" altLang="ko-KR" sz="2400" dirty="0"/>
              <a:t>』</a:t>
            </a:r>
            <a:r>
              <a:rPr lang="en-US" sz="2400" dirty="0"/>
              <a:t>(Leaves of Grass)</a:t>
            </a:r>
            <a:r>
              <a:rPr lang="ko-KR" altLang="en-US" sz="2400" dirty="0"/>
              <a:t>과 한용운의 </a:t>
            </a:r>
            <a:r>
              <a:rPr lang="en-US" altLang="ko-KR" sz="2400" dirty="0"/>
              <a:t>『</a:t>
            </a:r>
            <a:r>
              <a:rPr lang="ko-KR" altLang="en-US" sz="2400" dirty="0"/>
              <a:t>님의 침묵</a:t>
            </a:r>
            <a:r>
              <a:rPr lang="en-US" altLang="ko-KR" sz="2400" dirty="0"/>
              <a:t>』</a:t>
            </a:r>
            <a:r>
              <a:rPr lang="ko-KR" altLang="en-US" sz="2400" dirty="0"/>
              <a:t>의 작품들 속에 내재된 철학 종교 사회 정치사상이 용해된 주제의식의 동질성과 공통된 상징적 이미지의 표현 형식의 유사성을 탐색하는 연구이다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36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en-US" sz="2000" dirty="0"/>
              <a:t>3. Flower(</a:t>
            </a:r>
            <a:r>
              <a:rPr lang="ko-KR" altLang="en-US" sz="2000" dirty="0"/>
              <a:t>꽃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동일한 꽃과 특성</a:t>
            </a:r>
            <a:r>
              <a:rPr lang="en-US" sz="2000" dirty="0"/>
              <a:t>: </a:t>
            </a:r>
            <a:r>
              <a:rPr lang="ko-KR" altLang="en-US" sz="2000" dirty="0"/>
              <a:t>장미꽃</a:t>
            </a:r>
            <a:r>
              <a:rPr lang="en-US" sz="2000" dirty="0"/>
              <a:t>, </a:t>
            </a:r>
            <a:r>
              <a:rPr lang="ko-KR" altLang="en-US" sz="2000" dirty="0"/>
              <a:t>연꽃</a:t>
            </a:r>
            <a:r>
              <a:rPr lang="en-US" sz="2000" dirty="0"/>
              <a:t>, </a:t>
            </a:r>
            <a:r>
              <a:rPr lang="ko-KR" altLang="en-US" sz="2000" dirty="0"/>
              <a:t>백합화 등</a:t>
            </a:r>
            <a:r>
              <a:rPr lang="en-US" sz="2000" dirty="0"/>
              <a:t>; </a:t>
            </a:r>
            <a:r>
              <a:rPr lang="ko-KR" altLang="en-US" sz="2000" dirty="0"/>
              <a:t>연인</a:t>
            </a:r>
            <a:r>
              <a:rPr lang="en-US" sz="2000" dirty="0"/>
              <a:t>, </a:t>
            </a:r>
            <a:r>
              <a:rPr lang="ko-KR" altLang="en-US" sz="2000" dirty="0"/>
              <a:t>신</a:t>
            </a:r>
            <a:r>
              <a:rPr lang="en-US" sz="2000" dirty="0"/>
              <a:t>, </a:t>
            </a:r>
            <a:r>
              <a:rPr lang="ko-KR" altLang="en-US" sz="2000" dirty="0"/>
              <a:t>애국 투시 혹은 영웅</a:t>
            </a:r>
            <a:r>
              <a:rPr lang="en-US" sz="2000" dirty="0"/>
              <a:t>, </a:t>
            </a:r>
            <a:r>
              <a:rPr lang="ko-KR" altLang="en-US" sz="2000" dirty="0"/>
              <a:t>민족 국가의 상징</a:t>
            </a:r>
            <a:r>
              <a:rPr lang="en-US" sz="2000" dirty="0"/>
              <a:t>. erotic, religious(sacred) and political imagery.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3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en-US" sz="3200" b="1" dirty="0"/>
              <a:t>. </a:t>
            </a:r>
            <a:r>
              <a:rPr lang="ko-KR" altLang="en-US" sz="3200" b="1" dirty="0"/>
              <a:t>상징적 이미지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4</a:t>
            </a:r>
            <a:r>
              <a:rPr lang="en-US" sz="2000" dirty="0"/>
              <a:t>. Tree(</a:t>
            </a:r>
            <a:r>
              <a:rPr lang="ko-KR" altLang="en-US" sz="2000" dirty="0"/>
              <a:t>나무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동일한 나무 이미지</a:t>
            </a:r>
            <a:r>
              <a:rPr lang="en-US" sz="2000" dirty="0"/>
              <a:t>: </a:t>
            </a:r>
            <a:r>
              <a:rPr lang="ko-KR" altLang="en-US" sz="2000" dirty="0"/>
              <a:t>시</a:t>
            </a:r>
            <a:r>
              <a:rPr lang="en-US" sz="2000" dirty="0"/>
              <a:t>, </a:t>
            </a:r>
            <a:r>
              <a:rPr lang="ko-KR" altLang="en-US" sz="2000" dirty="0"/>
              <a:t>시인</a:t>
            </a:r>
            <a:r>
              <a:rPr lang="en-US" sz="2000" dirty="0"/>
              <a:t>(</a:t>
            </a:r>
            <a:r>
              <a:rPr lang="ko-KR" altLang="en-US" sz="2000" dirty="0"/>
              <a:t>자아</a:t>
            </a:r>
            <a:r>
              <a:rPr lang="en-US" sz="2000" dirty="0"/>
              <a:t>), </a:t>
            </a:r>
            <a:r>
              <a:rPr lang="ko-KR" altLang="en-US" sz="2000" dirty="0"/>
              <a:t>국가</a:t>
            </a:r>
            <a:r>
              <a:rPr lang="en-US" sz="2000" dirty="0"/>
              <a:t>, </a:t>
            </a:r>
            <a:r>
              <a:rPr lang="ko-KR" altLang="en-US" sz="2000" dirty="0"/>
              <a:t>구국 투사</a:t>
            </a:r>
            <a:r>
              <a:rPr lang="en-US" sz="2000" dirty="0"/>
              <a:t>, </a:t>
            </a:r>
            <a:r>
              <a:rPr lang="ko-KR" altLang="en-US" sz="2000" dirty="0"/>
              <a:t>영웅</a:t>
            </a:r>
            <a:r>
              <a:rPr lang="en-US" sz="2000" dirty="0"/>
              <a:t>. </a:t>
            </a:r>
            <a:r>
              <a:rPr lang="ko-KR" altLang="en-US" sz="2000" dirty="0"/>
              <a:t>선구자</a:t>
            </a:r>
            <a:r>
              <a:rPr lang="en-US" sz="2000" dirty="0"/>
              <a:t>, </a:t>
            </a:r>
            <a:r>
              <a:rPr lang="ko-KR" altLang="en-US" sz="2000" dirty="0"/>
              <a:t>신</a:t>
            </a:r>
            <a:r>
              <a:rPr lang="en-US" sz="2000" dirty="0"/>
              <a:t>, </a:t>
            </a:r>
            <a:r>
              <a:rPr lang="ko-KR" altLang="en-US" sz="2000" dirty="0"/>
              <a:t>종교적 메시아 등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5. Bird(</a:t>
            </a:r>
            <a:r>
              <a:rPr lang="ko-KR" altLang="en-US" sz="2000" dirty="0"/>
              <a:t>새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ko-KR" altLang="en-US" sz="2000" dirty="0"/>
              <a:t>공통된 이미지</a:t>
            </a:r>
            <a:r>
              <a:rPr lang="en-US" sz="2000" dirty="0"/>
              <a:t>: </a:t>
            </a:r>
            <a:r>
              <a:rPr lang="ko-KR" altLang="en-US" sz="2000" dirty="0"/>
              <a:t>시인</a:t>
            </a:r>
            <a:r>
              <a:rPr lang="en-US" sz="2000" dirty="0"/>
              <a:t>. </a:t>
            </a:r>
            <a:r>
              <a:rPr lang="ko-KR" altLang="en-US" sz="2000" dirty="0"/>
              <a:t>연인</a:t>
            </a:r>
            <a:r>
              <a:rPr lang="en-US" sz="2000" dirty="0"/>
              <a:t>. </a:t>
            </a:r>
            <a:r>
              <a:rPr lang="ko-KR" altLang="en-US" sz="2000" dirty="0"/>
              <a:t>자아</a:t>
            </a:r>
            <a:r>
              <a:rPr lang="en-US" sz="2000" dirty="0"/>
              <a:t>,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86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III</a:t>
            </a:r>
            <a:r>
              <a:rPr lang="en-US" sz="3200" b="1" dirty="0"/>
              <a:t>. </a:t>
            </a:r>
            <a:r>
              <a:rPr lang="ko-KR" altLang="en-US" sz="3200" b="1" dirty="0"/>
              <a:t>영향관계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4259"/>
            <a:ext cx="8825659" cy="4267199"/>
          </a:xfrm>
        </p:spPr>
        <p:txBody>
          <a:bodyPr>
            <a:normAutofit fontScale="92500"/>
          </a:bodyPr>
          <a:lstStyle/>
          <a:p>
            <a:r>
              <a:rPr lang="ko-KR" altLang="en-US" sz="2000" dirty="0" smtClean="0"/>
              <a:t>휘트먼과 </a:t>
            </a:r>
            <a:r>
              <a:rPr lang="ko-KR" altLang="en-US" sz="2000" dirty="0"/>
              <a:t>한용운의 문학은 시대와 거리가 상거한 상황에서 동질의 초절주의와 세계관을 통해 자연발생적으로 창조되었다고 볼 수 있으나 한용운이 인도의</a:t>
            </a:r>
            <a:r>
              <a:rPr lang="en-US" sz="2000" dirty="0"/>
              <a:t> Tagore </a:t>
            </a:r>
            <a:r>
              <a:rPr lang="ko-KR" altLang="en-US" sz="2000" dirty="0"/>
              <a:t>문학을 통하여 간접적으로 휘트먼의 영향을 받았다고 할 수 있다</a:t>
            </a:r>
            <a:r>
              <a:rPr lang="en-US" sz="2000" dirty="0" smtClean="0"/>
              <a:t>.</a:t>
            </a:r>
          </a:p>
          <a:p>
            <a:r>
              <a:rPr lang="ko-KR" altLang="en-US" sz="2000" dirty="0" smtClean="0"/>
              <a:t>한용운이 </a:t>
            </a:r>
            <a:r>
              <a:rPr lang="ko-KR" altLang="en-US" sz="2000" dirty="0"/>
              <a:t>일본 여행 시 일본에서 휘트먼 시 번역본을 구독하였으리라 추측할 수 있다</a:t>
            </a:r>
            <a:r>
              <a:rPr lang="en-US" sz="2000" dirty="0"/>
              <a:t>. </a:t>
            </a:r>
            <a:r>
              <a:rPr lang="ko-KR" altLang="en-US" sz="2000" dirty="0"/>
              <a:t>그가 </a:t>
            </a:r>
            <a:r>
              <a:rPr lang="en-US" altLang="ko-KR" sz="2000" dirty="0"/>
              <a:t>『</a:t>
            </a:r>
            <a:r>
              <a:rPr lang="ko-KR" altLang="en-US" sz="2000" dirty="0"/>
              <a:t>조선불교유신론</a:t>
            </a:r>
            <a:r>
              <a:rPr lang="en-US" altLang="ko-KR" sz="2000" dirty="0"/>
              <a:t>』</a:t>
            </a:r>
            <a:r>
              <a:rPr lang="ko-KR" altLang="en-US" sz="2000" dirty="0"/>
              <a:t>에서 휘트먼의 스승인</a:t>
            </a:r>
            <a:r>
              <a:rPr lang="en-US" sz="2000" dirty="0"/>
              <a:t> Emerson </a:t>
            </a:r>
            <a:r>
              <a:rPr lang="ko-KR" altLang="en-US" sz="2000" dirty="0"/>
              <a:t>의 문예론</a:t>
            </a:r>
            <a:r>
              <a:rPr lang="en-US" sz="2000" dirty="0"/>
              <a:t>, </a:t>
            </a:r>
            <a:r>
              <a:rPr lang="ko-KR" altLang="en-US" sz="2000" dirty="0"/>
              <a:t>즉 미국 초절주의 사상과 문예에 대한 언급을 했다는 점에서 그가 휘트먼의 시집을 접했을 가능성도 있다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ko-KR" altLang="en-US" sz="2000" dirty="0" smtClean="0"/>
              <a:t>한용운의 </a:t>
            </a:r>
            <a:r>
              <a:rPr lang="ko-KR" altLang="en-US" sz="2000" dirty="0"/>
              <a:t>타골 영향관계는 한용운 스스로 타골에 관한 시작품을 창작한 것으로 보아 휘트먼을 흠모했던 타골을 통해 인도를 통해 미국의 문학을 간접적으로 모방하게 되었다고 볼 수 있다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ko-KR" altLang="en-US" sz="2000" dirty="0" smtClean="0"/>
              <a:t>결론적으로 </a:t>
            </a:r>
            <a:r>
              <a:rPr lang="ko-KR" altLang="en-US" sz="2000" dirty="0"/>
              <a:t>한용운의 시 문학은 세계적 작가인 휘트먼과 타골의 등위의 문학적 위상을 구축하고 있다는 점에서 그는 한국이 낳은 세계적 시인이라 할 수 있다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8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97925"/>
            <a:ext cx="8761413" cy="1005016"/>
          </a:xfrm>
        </p:spPr>
        <p:txBody>
          <a:bodyPr/>
          <a:lstStyle/>
          <a:p>
            <a:r>
              <a:rPr lang="ko-KR" altLang="en-US" sz="3200" b="1" dirty="0"/>
              <a:t>한용운과 휘트먼의 문학사상</a:t>
            </a:r>
            <a:r>
              <a:rPr lang="en-US" sz="3200" dirty="0"/>
              <a:t>. </a:t>
            </a:r>
            <a:r>
              <a:rPr lang="ko-KR" altLang="en-US" sz="3200" dirty="0"/>
              <a:t>김영호</a:t>
            </a:r>
            <a:r>
              <a:rPr lang="en-US" sz="3200" dirty="0"/>
              <a:t>, </a:t>
            </a:r>
            <a:r>
              <a:rPr lang="ko-KR" altLang="en-US" sz="3200" dirty="0"/>
              <a:t>서울</a:t>
            </a:r>
            <a:r>
              <a:rPr lang="en-US" sz="3200" dirty="0"/>
              <a:t>: </a:t>
            </a:r>
            <a:r>
              <a:rPr lang="ko-KR" altLang="en-US" sz="3200" dirty="0"/>
              <a:t>사사연 출판사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3113"/>
            <a:ext cx="8825659" cy="3863545"/>
          </a:xfrm>
        </p:spPr>
        <p:txBody>
          <a:bodyPr>
            <a:normAutofit/>
          </a:bodyPr>
          <a:lstStyle/>
          <a:p>
            <a:r>
              <a:rPr lang="ko-KR" altLang="en-US" dirty="0"/>
              <a:t>한용운과 휘트먼은 공히 일원론적 초절주의 사상을 시학의 원리로 구축하여 시 예술로 투사시켰다</a:t>
            </a:r>
            <a:r>
              <a:rPr lang="en-US" dirty="0"/>
              <a:t>. </a:t>
            </a:r>
            <a:r>
              <a:rPr lang="ko-KR" altLang="en-US" dirty="0"/>
              <a:t>두 시인은 각자 자국의 전통종교인 불교와 기독교 사상에서 확대된 초월적 일체주의를 견득하고 우주 만유와 인간</a:t>
            </a:r>
            <a:r>
              <a:rPr lang="en-US" dirty="0"/>
              <a:t>, </a:t>
            </a:r>
            <a:r>
              <a:rPr lang="ko-KR" altLang="en-US" dirty="0"/>
              <a:t>신과 인간</a:t>
            </a:r>
            <a:r>
              <a:rPr lang="en-US" dirty="0"/>
              <a:t>, </a:t>
            </a:r>
            <a:r>
              <a:rPr lang="ko-KR" altLang="en-US" dirty="0"/>
              <a:t>물질과 정신</a:t>
            </a:r>
            <a:r>
              <a:rPr lang="en-US" dirty="0"/>
              <a:t>, </a:t>
            </a:r>
            <a:r>
              <a:rPr lang="ko-KR" altLang="en-US" dirty="0"/>
              <a:t>시공</a:t>
            </a:r>
            <a:r>
              <a:rPr lang="en-US" dirty="0"/>
              <a:t>, </a:t>
            </a:r>
            <a:r>
              <a:rPr lang="ko-KR" altLang="en-US" dirty="0"/>
              <a:t>자타</a:t>
            </a:r>
            <a:r>
              <a:rPr lang="en-US" dirty="0"/>
              <a:t>, </a:t>
            </a:r>
            <a:r>
              <a:rPr lang="ko-KR" altLang="en-US" dirty="0"/>
              <a:t>영육의 불이</a:t>
            </a:r>
            <a:r>
              <a:rPr lang="en-US" dirty="0"/>
              <a:t>(</a:t>
            </a:r>
            <a:r>
              <a:rPr lang="ko-KR" altLang="en-US" dirty="0"/>
              <a:t>不二</a:t>
            </a:r>
            <a:r>
              <a:rPr lang="en-US" dirty="0"/>
              <a:t>)</a:t>
            </a:r>
            <a:r>
              <a:rPr lang="ko-KR" altLang="en-US" dirty="0"/>
              <a:t>적 일치성을 인식하였다</a:t>
            </a:r>
            <a:r>
              <a:rPr lang="en-US" dirty="0"/>
              <a:t>. </a:t>
            </a:r>
            <a:r>
              <a:rPr lang="ko-KR" altLang="en-US" dirty="0"/>
              <a:t>그리고 우주의 본성이 사랑 자유 평등임을 통찰하여 이를 사회 국가 세계의 도덕 윤리 정치이념으로 적용하고 동일한 민주주의의 국가건설과 아울러 민중문학 혹은 국민문학과 세계문학의 지평을 열어 나갔다</a:t>
            </a:r>
            <a:r>
              <a:rPr lang="en-US" dirty="0"/>
              <a:t>. </a:t>
            </a:r>
            <a:r>
              <a:rPr lang="ko-KR" altLang="en-US" dirty="0"/>
              <a:t>이 같은 동일한 우주관에서 생성된 그들 문학은 자연히 같은 자아</a:t>
            </a:r>
            <a:r>
              <a:rPr lang="en-US" dirty="0"/>
              <a:t>, </a:t>
            </a:r>
            <a:r>
              <a:rPr lang="ko-KR" altLang="en-US" dirty="0"/>
              <a:t>자연</a:t>
            </a:r>
            <a:r>
              <a:rPr lang="en-US" dirty="0"/>
              <a:t>, </a:t>
            </a:r>
            <a:r>
              <a:rPr lang="ko-KR" altLang="en-US" dirty="0"/>
              <a:t>사랑</a:t>
            </a:r>
            <a:r>
              <a:rPr lang="en-US" dirty="0"/>
              <a:t>, </a:t>
            </a:r>
            <a:r>
              <a:rPr lang="ko-KR" altLang="en-US" dirty="0"/>
              <a:t>민주주의적 민족주의와 세계주의의 시적 주제를 작품에 표출하였다</a:t>
            </a:r>
            <a:r>
              <a:rPr lang="en-US" dirty="0"/>
              <a:t>. </a:t>
            </a:r>
            <a:endParaRPr lang="en-US" dirty="0" smtClean="0"/>
          </a:p>
          <a:p>
            <a:r>
              <a:rPr lang="ko-KR" altLang="en-US" dirty="0" smtClean="0"/>
              <a:t>특히 </a:t>
            </a:r>
            <a:r>
              <a:rPr lang="ko-KR" altLang="en-US" dirty="0"/>
              <a:t>두 시인은 종교적 형이상학의 심원한 신비주의적 세계를 추구하면서 동시에 인간의 성애</a:t>
            </a:r>
            <a:r>
              <a:rPr lang="en-US" dirty="0"/>
              <a:t>(</a:t>
            </a:r>
            <a:r>
              <a:rPr lang="en-US" dirty="0" err="1"/>
              <a:t>eros</a:t>
            </a:r>
            <a:r>
              <a:rPr lang="en-US" dirty="0"/>
              <a:t>)</a:t>
            </a:r>
            <a:r>
              <a:rPr lang="ko-KR" altLang="en-US" dirty="0"/>
              <a:t>의 열정을 찬미하고 이 인간적 애욕과 성정을 민주국가건설의 원동력으로 승화시켰다</a:t>
            </a:r>
            <a:r>
              <a:rPr lang="en-US" dirty="0"/>
              <a:t>. </a:t>
            </a:r>
            <a:r>
              <a:rPr lang="ko-KR" altLang="en-US" dirty="0"/>
              <a:t>따라서 두 시인은 다 같이 종교적 피안의 시인이요 혁명적 투사적 정치시인이며 낭만적 정열의 휴머니즘의 예술가였다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8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/>
              <a:t>한용운과 휘트먼의 문학사상</a:t>
            </a:r>
            <a:r>
              <a:rPr lang="en-US" sz="3200" dirty="0"/>
              <a:t>. </a:t>
            </a:r>
            <a:r>
              <a:rPr lang="ko-KR" altLang="en-US" sz="3200" dirty="0"/>
              <a:t>김영호</a:t>
            </a:r>
            <a:r>
              <a:rPr lang="en-US" sz="3200" dirty="0"/>
              <a:t>, </a:t>
            </a:r>
            <a:r>
              <a:rPr lang="ko-KR" altLang="en-US" sz="3200" dirty="0"/>
              <a:t>서울</a:t>
            </a:r>
            <a:r>
              <a:rPr lang="en-US" sz="3200" dirty="0"/>
              <a:t>: </a:t>
            </a:r>
            <a:r>
              <a:rPr lang="ko-KR" altLang="en-US" sz="3200" dirty="0"/>
              <a:t>사사연 출판사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또한 한용운과 휘트먼은 그들 시 예술의 표현 형식에서도 서로 유사한 언어와 이미지</a:t>
            </a:r>
            <a:r>
              <a:rPr lang="en-US" dirty="0"/>
              <a:t>, </a:t>
            </a:r>
            <a:r>
              <a:rPr lang="ko-KR" altLang="en-US" dirty="0"/>
              <a:t>특히 상징적 표현기법을 구사하였다</a:t>
            </a:r>
            <a:r>
              <a:rPr lang="en-US" dirty="0"/>
              <a:t>. </a:t>
            </a:r>
            <a:r>
              <a:rPr lang="ko-KR" altLang="en-US" dirty="0"/>
              <a:t>그들은 신비적 이데아와 현실적 이상을 혼융한 사상과 주제의식을 표현하기 위해 프랑스 상징주의파 시작품들에서 볼 수 있는 추상적이고 애매모호한 언어</a:t>
            </a:r>
            <a:r>
              <a:rPr lang="en-US" dirty="0"/>
              <a:t>, </a:t>
            </a:r>
            <a:r>
              <a:rPr lang="ko-KR" altLang="en-US" dirty="0"/>
              <a:t>비논리적이고 역설적인 심상들을 사용하였다</a:t>
            </a:r>
            <a:r>
              <a:rPr lang="en-US" dirty="0"/>
              <a:t>. </a:t>
            </a:r>
            <a:r>
              <a:rPr lang="ko-KR" altLang="en-US" dirty="0"/>
              <a:t>그들은 공히 정형시의 형식을 탈피하여 자유로운 호흡의 리듬의 산문시와 자유시형</a:t>
            </a:r>
            <a:r>
              <a:rPr lang="en-US" dirty="0"/>
              <a:t>(free verse) </a:t>
            </a:r>
            <a:r>
              <a:rPr lang="ko-KR" altLang="en-US" dirty="0"/>
              <a:t>서정시를 창조하여 각자 자국의 현대시의 선구자적 위치를 확립했다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/>
              <a:t>문학사상의 유사성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휘트먼</a:t>
            </a:r>
            <a:endParaRPr lang="en-US" sz="2400" dirty="0"/>
          </a:p>
          <a:p>
            <a:pPr lvl="1"/>
            <a:r>
              <a:rPr lang="ko-KR" altLang="en-US" dirty="0" smtClean="0"/>
              <a:t>퀘이커교</a:t>
            </a:r>
            <a:endParaRPr lang="en-US" altLang="ko-KR" dirty="0"/>
          </a:p>
          <a:p>
            <a:pPr lvl="1"/>
            <a:r>
              <a:rPr lang="ko-KR" altLang="en-US" dirty="0" smtClean="0"/>
              <a:t>플라톤 </a:t>
            </a:r>
            <a:r>
              <a:rPr lang="ko-KR" altLang="en-US" dirty="0"/>
              <a:t>칸트의 </a:t>
            </a:r>
            <a:r>
              <a:rPr lang="ko-KR" altLang="en-US" dirty="0" smtClean="0"/>
              <a:t>초절주의</a:t>
            </a:r>
            <a:endParaRPr lang="en-US" altLang="ko-KR" dirty="0"/>
          </a:p>
          <a:p>
            <a:pPr lvl="1"/>
            <a:r>
              <a:rPr lang="ko-KR" altLang="en-US" dirty="0" smtClean="0"/>
              <a:t>뉴잉글랜드초절주의</a:t>
            </a:r>
            <a:r>
              <a:rPr lang="en-US" dirty="0"/>
              <a:t>(Transcendentalism</a:t>
            </a:r>
            <a:r>
              <a:rPr lang="en-US" dirty="0" smtClean="0"/>
              <a:t>)</a:t>
            </a:r>
          </a:p>
          <a:p>
            <a:pPr lvl="1"/>
            <a:r>
              <a:rPr lang="ko-KR" altLang="en-US" dirty="0" smtClean="0"/>
              <a:t>동서 범신론</a:t>
            </a:r>
            <a:endParaRPr lang="en-US" sz="2400" dirty="0"/>
          </a:p>
          <a:p>
            <a:r>
              <a:rPr lang="ko-KR" altLang="en-US" sz="2400" dirty="0" smtClean="0"/>
              <a:t>한용운</a:t>
            </a:r>
            <a:endParaRPr lang="en-US" altLang="ko-KR" sz="2400" dirty="0"/>
          </a:p>
          <a:p>
            <a:pPr lvl="1"/>
            <a:r>
              <a:rPr lang="ko-KR" altLang="en-US" dirty="0" smtClean="0"/>
              <a:t>유교 </a:t>
            </a:r>
            <a:r>
              <a:rPr lang="ko-KR" altLang="en-US" dirty="0"/>
              <a:t>도교 천도교 선불교 서양 </a:t>
            </a:r>
            <a:r>
              <a:rPr lang="ko-KR" altLang="en-US" dirty="0" smtClean="0"/>
              <a:t>합리주의</a:t>
            </a:r>
            <a:endParaRPr lang="en-US" altLang="ko-KR" dirty="0"/>
          </a:p>
          <a:p>
            <a:pPr lvl="1"/>
            <a:r>
              <a:rPr lang="ko-KR" altLang="en-US" dirty="0" smtClean="0"/>
              <a:t>플라톤 </a:t>
            </a:r>
            <a:r>
              <a:rPr lang="ko-KR" altLang="en-US" dirty="0"/>
              <a:t>베이콘 데까르트 루소 에머슨의 초절주의 </a:t>
            </a:r>
            <a:r>
              <a:rPr lang="ko-KR" altLang="en-US" dirty="0" smtClean="0"/>
              <a:t>철학사상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 smtClean="0"/>
              <a:t>동질성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유심론적 </a:t>
            </a:r>
            <a:r>
              <a:rPr lang="ko-KR" altLang="en-US" sz="2400" dirty="0"/>
              <a:t>초절주의</a:t>
            </a:r>
            <a:r>
              <a:rPr lang="en-US" sz="2400" dirty="0"/>
              <a:t>, </a:t>
            </a:r>
            <a:r>
              <a:rPr lang="ko-KR" altLang="en-US" sz="2400" dirty="0"/>
              <a:t>일원주의</a:t>
            </a:r>
            <a:r>
              <a:rPr lang="en-US" sz="2400" dirty="0"/>
              <a:t>, </a:t>
            </a:r>
            <a:r>
              <a:rPr lang="ko-KR" altLang="en-US" sz="2400" dirty="0"/>
              <a:t>자유 평등의 민중 민족 민주주의</a:t>
            </a:r>
            <a:r>
              <a:rPr lang="en-US" sz="2400" dirty="0"/>
              <a:t>, </a:t>
            </a:r>
            <a:r>
              <a:rPr lang="ko-KR" altLang="en-US" sz="2400" dirty="0"/>
              <a:t>범신론</a:t>
            </a:r>
            <a:r>
              <a:rPr lang="en-US" sz="2400" dirty="0"/>
              <a:t>, </a:t>
            </a:r>
            <a:r>
              <a:rPr lang="ko-KR" altLang="en-US" sz="2400" dirty="0" smtClean="0"/>
              <a:t>세계주의</a:t>
            </a:r>
            <a:endParaRPr lang="en-US" sz="2400" dirty="0"/>
          </a:p>
          <a:p>
            <a:r>
              <a:rPr lang="ko-KR" altLang="en-US" sz="2400" dirty="0"/>
              <a:t>이중적 인성</a:t>
            </a:r>
            <a:r>
              <a:rPr lang="en-US" sz="2400" dirty="0"/>
              <a:t>(</a:t>
            </a:r>
            <a:r>
              <a:rPr lang="ko-KR" altLang="en-US" sz="2400" dirty="0"/>
              <a:t>남성적 여성적</a:t>
            </a:r>
            <a:r>
              <a:rPr lang="en-US" sz="2400" dirty="0"/>
              <a:t>, </a:t>
            </a:r>
            <a:r>
              <a:rPr lang="ko-KR" altLang="en-US" sz="2400" dirty="0"/>
              <a:t>호연</a:t>
            </a:r>
            <a:r>
              <a:rPr lang="en-US" sz="2400" dirty="0"/>
              <a:t>(</a:t>
            </a:r>
            <a:r>
              <a:rPr lang="ko-KR" altLang="en-US" sz="2400" dirty="0"/>
              <a:t>浩然</a:t>
            </a:r>
            <a:r>
              <a:rPr lang="en-US" sz="2400" dirty="0"/>
              <a:t>)</a:t>
            </a:r>
            <a:r>
              <a:rPr lang="ko-KR" altLang="en-US" sz="2400" dirty="0"/>
              <a:t>적 감상적</a:t>
            </a:r>
            <a:r>
              <a:rPr lang="en-US" sz="2400" dirty="0"/>
              <a:t>, </a:t>
            </a:r>
            <a:r>
              <a:rPr lang="ko-KR" altLang="en-US" sz="2400" dirty="0"/>
              <a:t>혁명적 명상적</a:t>
            </a:r>
            <a:r>
              <a:rPr lang="en-US" sz="2400" dirty="0"/>
              <a:t>, </a:t>
            </a:r>
            <a:r>
              <a:rPr lang="ko-KR" altLang="en-US" sz="2400" dirty="0"/>
              <a:t>초연적 참여적</a:t>
            </a:r>
            <a:r>
              <a:rPr lang="en-US" sz="2400" dirty="0"/>
              <a:t>)</a:t>
            </a:r>
          </a:p>
          <a:p>
            <a:r>
              <a:rPr lang="ko-KR" altLang="en-US" sz="2400" dirty="0"/>
              <a:t>종교적 휴머니즘</a:t>
            </a:r>
            <a:r>
              <a:rPr lang="en-US" sz="2400" dirty="0"/>
              <a:t>(</a:t>
            </a:r>
            <a:r>
              <a:rPr lang="ko-KR" altLang="en-US" sz="2400" dirty="0"/>
              <a:t>기독교적 불교적</a:t>
            </a:r>
            <a:r>
              <a:rPr lang="en-US" sz="2400" dirty="0"/>
              <a:t>). </a:t>
            </a:r>
            <a:r>
              <a:rPr lang="ko-KR" altLang="en-US" sz="2400" dirty="0" smtClean="0"/>
              <a:t>휴머니즘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8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I. </a:t>
            </a:r>
            <a:r>
              <a:rPr lang="ko-KR" altLang="en-US" sz="3200" b="1" dirty="0"/>
              <a:t>주제의 공통성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두 </a:t>
            </a:r>
            <a:r>
              <a:rPr lang="ko-KR" altLang="en-US" dirty="0"/>
              <a:t>시인의 동질적인 문학사상이 시의 공통된 주제의 자양이 되었다</a:t>
            </a:r>
            <a:r>
              <a:rPr lang="en-US" dirty="0"/>
              <a:t>. </a:t>
            </a:r>
            <a:r>
              <a:rPr lang="ko-KR" altLang="en-US" dirty="0"/>
              <a:t>특히 자연과 인간 세계의 사랑의 유기적인 진리를 동포애</a:t>
            </a:r>
            <a:r>
              <a:rPr lang="en-US" dirty="0"/>
              <a:t>, </a:t>
            </a:r>
            <a:r>
              <a:rPr lang="ko-KR" altLang="en-US" dirty="0"/>
              <a:t>민족에</a:t>
            </a:r>
            <a:r>
              <a:rPr lang="en-US" dirty="0"/>
              <a:t>, </a:t>
            </a:r>
            <a:r>
              <a:rPr lang="ko-KR" altLang="en-US" dirty="0"/>
              <a:t>자주독립</a:t>
            </a:r>
            <a:r>
              <a:rPr lang="en-US" dirty="0"/>
              <a:t>, </a:t>
            </a:r>
            <a:r>
              <a:rPr lang="ko-KR" altLang="en-US" dirty="0"/>
              <a:t>민주 독립국가 건설의 주제로 시화하였다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1. </a:t>
            </a:r>
            <a:r>
              <a:rPr lang="ko-KR" altLang="en-US" dirty="0"/>
              <a:t>자아의 주제</a:t>
            </a:r>
            <a:r>
              <a:rPr lang="en-US" dirty="0"/>
              <a:t>(theme of self)</a:t>
            </a:r>
          </a:p>
          <a:p>
            <a:r>
              <a:rPr lang="ko-KR" altLang="en-US" dirty="0"/>
              <a:t>신비적 종교적 자아와 현세적 정치적 자아의 실현을 시적 주제로 구축하였다</a:t>
            </a:r>
            <a:r>
              <a:rPr lang="en-US" dirty="0"/>
              <a:t>.</a:t>
            </a:r>
          </a:p>
          <a:p>
            <a:r>
              <a:rPr lang="ko-KR" altLang="en-US" dirty="0"/>
              <a:t>공통된 자아상</a:t>
            </a:r>
            <a:r>
              <a:rPr lang="en-US" dirty="0"/>
              <a:t>: Humanist, true son of God(</a:t>
            </a:r>
            <a:r>
              <a:rPr lang="ko-KR" altLang="en-US" dirty="0"/>
              <a:t>眞如</a:t>
            </a:r>
            <a:r>
              <a:rPr lang="en-US" dirty="0"/>
              <a:t>), one self as I and You, Spiritual </a:t>
            </a:r>
            <a:r>
              <a:rPr lang="en-US" dirty="0" err="1"/>
              <a:t>Saviour</a:t>
            </a:r>
            <a:r>
              <a:rPr lang="en-US" dirty="0"/>
              <a:t>, religious and political reformer, patriot, profane and religious lover. social and political leader.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예시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51" y="2257168"/>
            <a:ext cx="10066637" cy="46008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500" dirty="0" smtClean="0"/>
              <a:t>"</a:t>
            </a:r>
            <a:r>
              <a:rPr lang="en-US" sz="2500" dirty="0"/>
              <a:t>Sail forth-steer for the deep waters only</a:t>
            </a:r>
            <a:r>
              <a:rPr lang="en-US" sz="2500" dirty="0" smtClean="0"/>
              <a:t>, 	</a:t>
            </a:r>
            <a:r>
              <a:rPr lang="ko-KR" altLang="en-US" sz="2500" dirty="0" smtClean="0"/>
              <a:t>앞으로 </a:t>
            </a:r>
            <a:r>
              <a:rPr lang="ko-KR" altLang="en-US" sz="2500" dirty="0"/>
              <a:t>저어 나가라</a:t>
            </a:r>
            <a:r>
              <a:rPr lang="en-US" sz="2500" dirty="0"/>
              <a:t>-</a:t>
            </a:r>
            <a:r>
              <a:rPr lang="ko-KR" altLang="en-US" sz="2500" dirty="0"/>
              <a:t>오직 깊은 물을 향해 키를 잡아라</a:t>
            </a:r>
            <a:r>
              <a:rPr lang="en-US" sz="2500" dirty="0" smtClean="0"/>
              <a:t>,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Reckless O soul, exploring, I with thee, and thou with me</a:t>
            </a:r>
            <a:r>
              <a:rPr lang="en-US" sz="2500" dirty="0" smtClean="0"/>
              <a:t>, </a:t>
            </a:r>
            <a:r>
              <a:rPr lang="ko-KR" altLang="en-US" sz="2500" dirty="0"/>
              <a:t>오 불굴의 영혼이여</a:t>
            </a:r>
            <a:r>
              <a:rPr lang="en-US" sz="2500" dirty="0"/>
              <a:t>, </a:t>
            </a:r>
            <a:r>
              <a:rPr lang="ko-KR" altLang="en-US" sz="2500" dirty="0"/>
              <a:t>탐험을 위해 나는 그대와 그대는 나와 함께</a:t>
            </a:r>
            <a:r>
              <a:rPr lang="en-US" sz="2500" dirty="0" smtClean="0"/>
              <a:t>,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For we are bound where mariner has not yet dare to go</a:t>
            </a:r>
            <a:r>
              <a:rPr lang="en-US" sz="2500" dirty="0" smtClean="0"/>
              <a:t>, </a:t>
            </a:r>
            <a:r>
              <a:rPr lang="ko-KR" altLang="en-US" sz="2500" dirty="0"/>
              <a:t>우리는 수부가 아직 엄두도 내지 못하는 곳을 감히 향하였으니</a:t>
            </a:r>
            <a:r>
              <a:rPr lang="en-US" sz="2500" dirty="0"/>
              <a:t>,</a:t>
            </a:r>
          </a:p>
          <a:p>
            <a:pPr marL="0" indent="0">
              <a:buNone/>
            </a:pPr>
            <a:r>
              <a:rPr lang="en-US" sz="2500" dirty="0" smtClean="0"/>
              <a:t>And </a:t>
            </a:r>
            <a:r>
              <a:rPr lang="en-US" sz="2500" dirty="0"/>
              <a:t>we will risk the ship, ourselves and all</a:t>
            </a:r>
            <a:r>
              <a:rPr lang="en-US" sz="2500" dirty="0" smtClean="0"/>
              <a:t>, </a:t>
            </a:r>
            <a:r>
              <a:rPr lang="ko-KR" altLang="en-US" sz="2500" dirty="0"/>
              <a:t>우리는 배와 우리 목숨 모두를 희생하리</a:t>
            </a:r>
            <a:r>
              <a:rPr lang="en-US" sz="2500" dirty="0"/>
              <a:t>,</a:t>
            </a:r>
          </a:p>
          <a:p>
            <a:pPr marL="0" indent="0">
              <a:buNone/>
            </a:pPr>
            <a:r>
              <a:rPr lang="en-US" sz="2500" dirty="0" smtClean="0"/>
              <a:t>O </a:t>
            </a:r>
            <a:r>
              <a:rPr lang="en-US" sz="2500" dirty="0"/>
              <a:t>my brave soul</a:t>
            </a:r>
            <a:r>
              <a:rPr lang="en-US" sz="2500" dirty="0" smtClean="0"/>
              <a:t>! 		</a:t>
            </a:r>
            <a:r>
              <a:rPr lang="ko-KR" altLang="en-US" sz="2500" dirty="0" smtClean="0"/>
              <a:t>오 </a:t>
            </a:r>
            <a:r>
              <a:rPr lang="ko-KR" altLang="en-US" sz="2500" dirty="0"/>
              <a:t>나의 불굴의 영혼이여</a:t>
            </a:r>
            <a:r>
              <a:rPr lang="en-US" sz="2500" dirty="0"/>
              <a:t>!</a:t>
            </a:r>
          </a:p>
          <a:p>
            <a:pPr marL="0" indent="0">
              <a:buNone/>
            </a:pPr>
            <a:r>
              <a:rPr lang="en-US" sz="2500" dirty="0" smtClean="0"/>
              <a:t>O </a:t>
            </a:r>
            <a:r>
              <a:rPr lang="en-US" sz="2500" dirty="0"/>
              <a:t>farther </a:t>
            </a:r>
            <a:r>
              <a:rPr lang="en-US" sz="2500" dirty="0" err="1"/>
              <a:t>farther</a:t>
            </a:r>
            <a:r>
              <a:rPr lang="en-US" sz="2500" dirty="0"/>
              <a:t> sail</a:t>
            </a:r>
            <a:r>
              <a:rPr lang="en-US" sz="2500" dirty="0" smtClean="0"/>
              <a:t>!”	</a:t>
            </a:r>
            <a:r>
              <a:rPr lang="ko-KR" altLang="en-US" sz="2500" dirty="0" smtClean="0"/>
              <a:t>오 </a:t>
            </a:r>
            <a:r>
              <a:rPr lang="ko-KR" altLang="en-US" sz="2500" dirty="0"/>
              <a:t>더 멀리 멀리 항진하자</a:t>
            </a:r>
            <a:r>
              <a:rPr lang="en-US" sz="2500" dirty="0" smtClean="0"/>
              <a:t>!</a:t>
            </a:r>
            <a:r>
              <a:rPr lang="en-US" sz="2500" dirty="0"/>
              <a:t>	</a:t>
            </a:r>
            <a:r>
              <a:rPr lang="en-US" sz="2500" dirty="0" smtClean="0"/>
              <a:t>		</a:t>
            </a:r>
            <a:r>
              <a:rPr lang="ko-KR" altLang="en-US" sz="2500" dirty="0" smtClean="0"/>
              <a:t>「</a:t>
            </a:r>
            <a:r>
              <a:rPr lang="en-US" sz="2500" dirty="0"/>
              <a:t>Passage to India</a:t>
            </a:r>
            <a:r>
              <a:rPr lang="ko-KR" altLang="en-US" sz="2500" dirty="0"/>
              <a:t>」</a:t>
            </a:r>
            <a:r>
              <a:rPr lang="en-US" sz="2500" dirty="0"/>
              <a:t>9 </a:t>
            </a:r>
            <a:r>
              <a:rPr lang="en-US" altLang="ko-KR" sz="2500" dirty="0"/>
              <a:t>『</a:t>
            </a:r>
            <a:r>
              <a:rPr lang="en-US" sz="2500" dirty="0"/>
              <a:t>Leaves of Grass</a:t>
            </a:r>
            <a:r>
              <a:rPr lang="en-US" altLang="ko-KR" sz="2500" dirty="0" smtClean="0"/>
              <a:t>』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ko-KR" altLang="en-US" sz="2500" dirty="0"/>
              <a:t>“나는 나룻배</a:t>
            </a:r>
            <a:r>
              <a:rPr lang="en-US" sz="2500" dirty="0"/>
              <a:t>,/ </a:t>
            </a:r>
            <a:r>
              <a:rPr lang="ko-KR" altLang="en-US" sz="2500" dirty="0"/>
              <a:t>당신은 행인</a:t>
            </a:r>
            <a:r>
              <a:rPr lang="en-US" sz="2500" dirty="0"/>
              <a:t>,</a:t>
            </a:r>
          </a:p>
          <a:p>
            <a:pPr marL="0" indent="0">
              <a:buNone/>
            </a:pPr>
            <a:r>
              <a:rPr lang="ko-KR" altLang="en-US" sz="2500" dirty="0"/>
              <a:t>당신은 흙발로 나를 짓밟습니다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r>
              <a:rPr lang="ko-KR" altLang="en-US" sz="2500" dirty="0"/>
              <a:t>나는 당신을 안고 물을 건너갑니다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r>
              <a:rPr lang="ko-KR" altLang="en-US" sz="2500" dirty="0"/>
              <a:t>나는 당신을 안으면 깊으나 얕으나 급한 여울이나 건너갑니다</a:t>
            </a:r>
            <a:r>
              <a:rPr lang="en-US" sz="2500" dirty="0"/>
              <a:t>.</a:t>
            </a:r>
            <a:r>
              <a:rPr lang="ko-KR" altLang="en-US" sz="2500" dirty="0" smtClean="0"/>
              <a:t>”</a:t>
            </a:r>
            <a:r>
              <a:rPr lang="en-US" altLang="ko-KR" sz="2500" dirty="0"/>
              <a:t>	</a:t>
            </a:r>
            <a:r>
              <a:rPr lang="en-US" altLang="ko-KR" sz="2500" dirty="0" smtClean="0"/>
              <a:t>		</a:t>
            </a:r>
            <a:r>
              <a:rPr lang="ko-KR" altLang="en-US" sz="2500" dirty="0" smtClean="0"/>
              <a:t>「</a:t>
            </a:r>
            <a:r>
              <a:rPr lang="ko-KR" altLang="en-US" sz="2500" dirty="0"/>
              <a:t>나룻배와 행인」</a:t>
            </a:r>
            <a:r>
              <a:rPr lang="en-US" altLang="ko-KR" sz="2500" dirty="0"/>
              <a:t>『</a:t>
            </a:r>
            <a:r>
              <a:rPr lang="ko-KR" altLang="en-US" sz="2500" dirty="0"/>
              <a:t>님의 침묵</a:t>
            </a:r>
            <a:r>
              <a:rPr lang="en-US" altLang="ko-KR" sz="2500" dirty="0" smtClean="0"/>
              <a:t>』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ko-KR" altLang="en-US" sz="2500" b="1" dirty="0"/>
              <a:t>공통된 주제</a:t>
            </a:r>
            <a:r>
              <a:rPr lang="en-US" sz="2500" b="1" dirty="0"/>
              <a:t>: </a:t>
            </a:r>
            <a:r>
              <a:rPr lang="ko-KR" altLang="en-US" sz="2500" b="1" dirty="0"/>
              <a:t>살신성인의 항해</a:t>
            </a:r>
            <a:r>
              <a:rPr lang="en-US" sz="2500" b="1" dirty="0"/>
              <a:t>, </a:t>
            </a:r>
            <a:r>
              <a:rPr lang="ko-KR" altLang="en-US" sz="2500" b="1" dirty="0"/>
              <a:t>신</a:t>
            </a:r>
            <a:r>
              <a:rPr lang="en-US" sz="2500" b="1" dirty="0"/>
              <a:t>, </a:t>
            </a:r>
            <a:r>
              <a:rPr lang="ko-KR" altLang="en-US" sz="2500" b="1" dirty="0"/>
              <a:t>국가</a:t>
            </a:r>
            <a:r>
              <a:rPr lang="en-US" sz="2500" b="1" dirty="0"/>
              <a:t>, </a:t>
            </a:r>
            <a:r>
              <a:rPr lang="ko-KR" altLang="en-US" sz="2500" b="1" dirty="0"/>
              <a:t>민족구원을 위한 종교적 정치적 희생</a:t>
            </a:r>
            <a:r>
              <a:rPr lang="en-US" sz="2500" b="1" dirty="0"/>
              <a:t>, </a:t>
            </a:r>
            <a:r>
              <a:rPr lang="ko-KR" altLang="en-US" sz="2500" b="1" dirty="0"/>
              <a:t>구도적 순례</a:t>
            </a:r>
            <a:r>
              <a:rPr lang="en-US" sz="2500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631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I. </a:t>
            </a:r>
            <a:r>
              <a:rPr lang="ko-KR" altLang="en-US" sz="3200" b="1" dirty="0"/>
              <a:t>주제의 공통성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2. </a:t>
            </a:r>
            <a:r>
              <a:rPr lang="ko-KR" altLang="en-US" dirty="0"/>
              <a:t>자연의 주제</a:t>
            </a:r>
            <a:r>
              <a:rPr lang="en-US" dirty="0"/>
              <a:t>(theme of nature)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자연 </a:t>
            </a:r>
            <a:r>
              <a:rPr lang="ko-KR" altLang="en-US" dirty="0"/>
              <a:t>만물이 영혼</a:t>
            </a:r>
            <a:r>
              <a:rPr lang="en-US" dirty="0"/>
              <a:t>(soul)</a:t>
            </a:r>
            <a:r>
              <a:rPr lang="ko-KR" altLang="en-US" dirty="0"/>
              <a:t>이 있어 신성하고 독립적이며 모성적이고 부성적 본성</a:t>
            </a:r>
            <a:r>
              <a:rPr lang="en-US" dirty="0"/>
              <a:t>, </a:t>
            </a:r>
            <a:r>
              <a:rPr lang="ko-KR" altLang="en-US" dirty="0"/>
              <a:t>그리고 성애</a:t>
            </a:r>
            <a:r>
              <a:rPr lang="en-US" dirty="0"/>
              <a:t>(</a:t>
            </a:r>
            <a:r>
              <a:rPr lang="ko-KR" altLang="en-US" dirty="0"/>
              <a:t>性愛</a:t>
            </a:r>
            <a:r>
              <a:rPr lang="en-US" dirty="0"/>
              <a:t>)</a:t>
            </a:r>
            <a:r>
              <a:rPr lang="ko-KR" altLang="en-US" dirty="0"/>
              <a:t>의 유기체이다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ko-KR" altLang="en-US" dirty="0"/>
              <a:t>공통된 자연의 형상</a:t>
            </a:r>
            <a:r>
              <a:rPr lang="en-US" dirty="0"/>
              <a:t>: </a:t>
            </a:r>
            <a:r>
              <a:rPr lang="ko-KR" altLang="en-US" dirty="0"/>
              <a:t>신비의 세계</a:t>
            </a:r>
            <a:r>
              <a:rPr lang="en-US" dirty="0"/>
              <a:t>, </a:t>
            </a:r>
            <a:r>
              <a:rPr lang="ko-KR" altLang="en-US" dirty="0"/>
              <a:t>대원</a:t>
            </a:r>
            <a:r>
              <a:rPr lang="en-US" dirty="0"/>
              <a:t>(The great circle), God, Divine self, poem, nation, lover, woman and mother, patriot, poet.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1422</Words>
  <Application>Microsoft Office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맑은 고딕</vt:lpstr>
      <vt:lpstr>Arial</vt:lpstr>
      <vt:lpstr>Century Gothic</vt:lpstr>
      <vt:lpstr>Wingdings</vt:lpstr>
      <vt:lpstr>Wingdings 3</vt:lpstr>
      <vt:lpstr>Ion Boardroom</vt:lpstr>
      <vt:lpstr>   한용운과 휘트먼의 문학 비교  </vt:lpstr>
      <vt:lpstr>한용운과 휘트먼의 문학사상. 김영호, 서울: 사사연 출판사</vt:lpstr>
      <vt:lpstr>한용운과 휘트먼의 문학사상. 김영호, 서울: 사사연 출판사</vt:lpstr>
      <vt:lpstr>한용운과 휘트먼의 문학사상. 김영호, 서울: 사사연 출판사</vt:lpstr>
      <vt:lpstr>문학사상의 유사성</vt:lpstr>
      <vt:lpstr>동질성 </vt:lpstr>
      <vt:lpstr>I. 주제의 공통성</vt:lpstr>
      <vt:lpstr>예시)</vt:lpstr>
      <vt:lpstr>I. 주제의 공통성</vt:lpstr>
      <vt:lpstr>I. 주제의 공통성</vt:lpstr>
      <vt:lpstr>이중 성애의 예시)</vt:lpstr>
      <vt:lpstr>이중 성애의 예시)</vt:lpstr>
      <vt:lpstr>I. 주제의 공통성</vt:lpstr>
      <vt:lpstr>II. 상징적 이미지</vt:lpstr>
      <vt:lpstr>II. 상징적 이미지</vt:lpstr>
      <vt:lpstr>예시)</vt:lpstr>
      <vt:lpstr>예시)</vt:lpstr>
      <vt:lpstr>II. 상징적 이미지</vt:lpstr>
      <vt:lpstr>II. 상징적 이미지</vt:lpstr>
      <vt:lpstr>II. 상징적 이미지</vt:lpstr>
      <vt:lpstr>II. 상징적 이미지</vt:lpstr>
      <vt:lpstr>III. 영향관계</vt:lpstr>
    </vt:vector>
  </TitlesOfParts>
  <Company>University of Washington Libraries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한용운과 휘트먼의 문학 비교</dc:title>
  <dc:creator>Hyokyoung Yi</dc:creator>
  <cp:lastModifiedBy>Hyokyoung Yi</cp:lastModifiedBy>
  <cp:revision>5</cp:revision>
  <dcterms:created xsi:type="dcterms:W3CDTF">2016-07-15T15:53:11Z</dcterms:created>
  <dcterms:modified xsi:type="dcterms:W3CDTF">2016-07-15T18:22:31Z</dcterms:modified>
</cp:coreProperties>
</file>