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9" r:id="rId3"/>
    <p:sldId id="314" r:id="rId4"/>
    <p:sldId id="332" r:id="rId5"/>
    <p:sldId id="338" r:id="rId6"/>
    <p:sldId id="315" r:id="rId7"/>
    <p:sldId id="333" r:id="rId8"/>
    <p:sldId id="336" r:id="rId9"/>
    <p:sldId id="334" r:id="rId10"/>
    <p:sldId id="337" r:id="rId11"/>
    <p:sldId id="335" r:id="rId12"/>
    <p:sldId id="316" r:id="rId13"/>
    <p:sldId id="317" r:id="rId14"/>
    <p:sldId id="269" r:id="rId15"/>
    <p:sldId id="271" r:id="rId16"/>
    <p:sldId id="291" r:id="rId17"/>
    <p:sldId id="268" r:id="rId18"/>
    <p:sldId id="304" r:id="rId19"/>
    <p:sldId id="299" r:id="rId20"/>
    <p:sldId id="307" r:id="rId21"/>
    <p:sldId id="313" r:id="rId22"/>
    <p:sldId id="292" r:id="rId23"/>
    <p:sldId id="293" r:id="rId24"/>
    <p:sldId id="305" r:id="rId25"/>
    <p:sldId id="294" r:id="rId26"/>
    <p:sldId id="295" r:id="rId27"/>
    <p:sldId id="267" r:id="rId28"/>
    <p:sldId id="272" r:id="rId29"/>
    <p:sldId id="270" r:id="rId30"/>
    <p:sldId id="339" r:id="rId31"/>
    <p:sldId id="273" r:id="rId32"/>
    <p:sldId id="274" r:id="rId33"/>
    <p:sldId id="275" r:id="rId34"/>
    <p:sldId id="330" r:id="rId35"/>
    <p:sldId id="297" r:id="rId36"/>
    <p:sldId id="298" r:id="rId37"/>
    <p:sldId id="283" r:id="rId38"/>
    <p:sldId id="340" r:id="rId39"/>
    <p:sldId id="331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탁환" initials="김" lastIdx="3" clrIdx="0">
    <p:extLst>
      <p:ext uri="{19B8F6BF-5375-455C-9EA6-DF929625EA0E}">
        <p15:presenceInfo xmlns:p15="http://schemas.microsoft.com/office/powerpoint/2012/main" userId="32321cf58729d3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30626-362F-49EC-8B40-6BD22E4D21C0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86233-07F6-4819-B21D-E55C6E6B99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5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33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14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55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02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5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82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99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09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35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7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E7CF-CB2B-4A0B-BF05-3308B99C96E1}" type="datetimeFigureOut">
              <a:rPr lang="ko-KR" altLang="en-US" smtClean="0"/>
              <a:pPr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F0AC-67BD-4F0D-8A83-4E930366B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7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 smtClean="0"/>
              <a:t> 소설과 </a:t>
            </a:r>
            <a:r>
              <a:rPr lang="en-US" altLang="ko-KR" sz="6600" b="1" dirty="0" smtClean="0"/>
              <a:t/>
            </a:r>
            <a:br>
              <a:rPr lang="en-US" altLang="ko-KR" sz="6600" b="1" dirty="0" smtClean="0"/>
            </a:br>
            <a:r>
              <a:rPr lang="ko-KR" altLang="en-US" sz="6600" b="1" dirty="0" smtClean="0"/>
              <a:t>아름다운 인간</a:t>
            </a:r>
            <a:endParaRPr lang="ko-KR" altLang="en-US" sz="66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r>
              <a:rPr lang="ko-KR" altLang="en-US" sz="3200" dirty="0" err="1" smtClean="0"/>
              <a:t>김탁환</a:t>
            </a:r>
            <a:endParaRPr lang="en-US" altLang="ko-KR" dirty="0" smtClean="0"/>
          </a:p>
          <a:p>
            <a:r>
              <a:rPr lang="en-US" altLang="ko-KR" sz="2800" b="1" dirty="0" smtClean="0"/>
              <a:t>2017.07.15.</a:t>
            </a:r>
          </a:p>
          <a:p>
            <a:r>
              <a:rPr lang="ko-KR" altLang="en-US" sz="2800" b="1" dirty="0" smtClean="0"/>
              <a:t>북소리 </a:t>
            </a:r>
            <a:r>
              <a:rPr lang="en-US" altLang="ko-KR" sz="2800" b="1" dirty="0" smtClean="0"/>
              <a:t>50</a:t>
            </a:r>
            <a:r>
              <a:rPr lang="ko-KR" altLang="en-US" sz="2800" b="1" dirty="0" smtClean="0"/>
              <a:t>회</a:t>
            </a:r>
            <a:endParaRPr lang="en-US" altLang="ko-K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39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소설가 그리고 </a:t>
            </a:r>
            <a:r>
              <a:rPr lang="ko-KR" altLang="en-US" b="1" dirty="0" err="1" smtClean="0"/>
              <a:t>영화기획자</a:t>
            </a:r>
            <a:endParaRPr lang="ko-KR" altLang="en-US" b="1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2092751"/>
            <a:ext cx="2648931" cy="3657599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2" y="1891506"/>
            <a:ext cx="2962275" cy="4219575"/>
          </a:xfrm>
        </p:spPr>
      </p:pic>
    </p:spTree>
    <p:extLst>
      <p:ext uri="{BB962C8B-B14F-4D97-AF65-F5344CB8AC3E}">
        <p14:creationId xmlns:p14="http://schemas.microsoft.com/office/powerpoint/2010/main" val="994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소설가 그리고 </a:t>
            </a:r>
            <a:r>
              <a:rPr lang="ko-KR" altLang="en-US" b="1" dirty="0" err="1" smtClean="0"/>
              <a:t>영화기획자</a:t>
            </a:r>
            <a:endParaRPr lang="ko-KR" altLang="en-US" b="1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211"/>
            <a:ext cx="5181600" cy="3894166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53" y="1825625"/>
            <a:ext cx="3042893" cy="4351338"/>
          </a:xfrm>
        </p:spPr>
      </p:pic>
    </p:spTree>
    <p:extLst>
      <p:ext uri="{BB962C8B-B14F-4D97-AF65-F5344CB8AC3E}">
        <p14:creationId xmlns:p14="http://schemas.microsoft.com/office/powerpoint/2010/main" val="12336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ko-KR" dirty="0" smtClean="0"/>
              <a:t>              </a:t>
            </a:r>
            <a:r>
              <a:rPr lang="en-US" altLang="ko-KR" sz="7200" b="1" dirty="0" smtClean="0"/>
              <a:t>2014.04.16.</a:t>
            </a:r>
            <a:endParaRPr lang="ko-KR" altLang="en-US" sz="7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smtClean="0"/>
              <a:t>STOP!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061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09" y="1825625"/>
            <a:ext cx="7780782" cy="4351338"/>
          </a:xfrm>
        </p:spPr>
      </p:pic>
    </p:spTree>
    <p:extLst>
      <p:ext uri="{BB962C8B-B14F-4D97-AF65-F5344CB8AC3E}">
        <p14:creationId xmlns:p14="http://schemas.microsoft.com/office/powerpoint/2010/main" val="26484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1780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</a:t>
            </a:r>
            <a:r>
              <a:rPr lang="ko-KR" altLang="en-US" b="1" dirty="0" smtClean="0"/>
              <a:t>정조</a:t>
            </a:r>
            <a:r>
              <a:rPr lang="ko-KR" altLang="en-US" dirty="0" smtClean="0"/>
              <a:t> </a:t>
            </a:r>
            <a:r>
              <a:rPr lang="en-US" altLang="ko-KR" dirty="0" smtClean="0"/>
              <a:t>4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500" b="1" u="sng" dirty="0"/>
              <a:t>이 해에 영남의 </a:t>
            </a:r>
            <a:r>
              <a:rPr lang="ko-KR" altLang="en-US" sz="3500" b="1" u="sng" dirty="0" err="1"/>
              <a:t>후조창</a:t>
            </a:r>
            <a:r>
              <a:rPr lang="en-US" altLang="ko-KR" sz="3500" b="1" u="sng" dirty="0"/>
              <a:t>(</a:t>
            </a:r>
            <a:r>
              <a:rPr lang="ko-KR" altLang="en-US" sz="3500" b="1" u="sng" dirty="0" err="1"/>
              <a:t>後漕倉</a:t>
            </a:r>
            <a:r>
              <a:rPr lang="en-US" altLang="ko-KR" sz="3500" b="1" u="sng" dirty="0"/>
              <a:t>)</a:t>
            </a:r>
            <a:r>
              <a:rPr lang="ko-KR" altLang="en-US" sz="3500" b="1" u="sng" dirty="0"/>
              <a:t>의 배 한 척이 영암</a:t>
            </a:r>
            <a:r>
              <a:rPr lang="en-US" altLang="ko-KR" sz="3500" b="1" u="sng" dirty="0"/>
              <a:t>(</a:t>
            </a:r>
            <a:r>
              <a:rPr lang="ko-KR" altLang="en-US" sz="3500" b="1" u="sng" dirty="0" err="1"/>
              <a:t>靈巖</a:t>
            </a:r>
            <a:r>
              <a:rPr lang="en-US" altLang="ko-KR" sz="3500" b="1" u="sng" dirty="0"/>
              <a:t>)</a:t>
            </a:r>
            <a:r>
              <a:rPr lang="ko-KR" altLang="en-US" sz="3500" b="1" u="sng" dirty="0"/>
              <a:t>에서 파손되고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호남 </a:t>
            </a:r>
            <a:r>
              <a:rPr lang="ko-KR" altLang="en-US" dirty="0" err="1" smtClean="0"/>
              <a:t>능주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綾州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조세를 실은 배는 부안</a:t>
            </a:r>
            <a:r>
              <a:rPr lang="en-US" altLang="ko-KR" dirty="0" smtClean="0"/>
              <a:t>(</a:t>
            </a:r>
            <a:r>
              <a:rPr lang="ko-KR" altLang="en-US" dirty="0" smtClean="0"/>
              <a:t>扶安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파손되고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 무안</a:t>
            </a:r>
            <a:r>
              <a:rPr lang="en-US" altLang="ko-KR" dirty="0" smtClean="0"/>
              <a:t>(</a:t>
            </a:r>
            <a:r>
              <a:rPr lang="ko-KR" altLang="en-US" dirty="0" smtClean="0"/>
              <a:t>務安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조세를 실은 배 한 척은 만경</a:t>
            </a:r>
            <a:r>
              <a:rPr lang="en-US" altLang="ko-KR" dirty="0" smtClean="0"/>
              <a:t>(</a:t>
            </a:r>
            <a:r>
              <a:rPr lang="ko-KR" altLang="en-US" dirty="0" smtClean="0"/>
              <a:t>萬頃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파손되고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호서의 홍주</a:t>
            </a:r>
            <a:r>
              <a:rPr lang="en-US" altLang="ko-KR" dirty="0" smtClean="0"/>
              <a:t>(</a:t>
            </a:r>
            <a:r>
              <a:rPr lang="ko-KR" altLang="en-US" dirty="0" smtClean="0"/>
              <a:t>洪州</a:t>
            </a:r>
            <a:r>
              <a:rPr lang="en-US" altLang="ko-KR" dirty="0" smtClean="0"/>
              <a:t>)·</a:t>
            </a:r>
            <a:r>
              <a:rPr lang="ko-KR" altLang="en-US" dirty="0" smtClean="0"/>
              <a:t>은진</a:t>
            </a:r>
            <a:r>
              <a:rPr lang="en-US" altLang="ko-KR" dirty="0" smtClean="0"/>
              <a:t>(</a:t>
            </a:r>
            <a:r>
              <a:rPr lang="ko-KR" altLang="en-US" dirty="0" smtClean="0"/>
              <a:t>恩津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조세를 실은 배는 고양</a:t>
            </a:r>
            <a:r>
              <a:rPr lang="en-US" altLang="ko-KR" dirty="0" smtClean="0"/>
              <a:t>(</a:t>
            </a:r>
            <a:r>
              <a:rPr lang="ko-KR" altLang="en-US" dirty="0" smtClean="0"/>
              <a:t>高陽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파손되고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공주</a:t>
            </a:r>
            <a:r>
              <a:rPr lang="en-US" altLang="ko-KR" dirty="0" smtClean="0"/>
              <a:t>(</a:t>
            </a:r>
            <a:r>
              <a:rPr lang="ko-KR" altLang="en-US" dirty="0" smtClean="0"/>
              <a:t>公州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조세를 실은 배는 통진</a:t>
            </a:r>
            <a:r>
              <a:rPr lang="en-US" altLang="ko-KR" dirty="0" smtClean="0"/>
              <a:t>(</a:t>
            </a:r>
            <a:r>
              <a:rPr lang="ko-KR" altLang="en-US" dirty="0" smtClean="0"/>
              <a:t>通津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파손되었다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098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8" descr="목격자들_4-5_지도출처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544" y="707010"/>
            <a:ext cx="9568207" cy="5769204"/>
          </a:xfrm>
        </p:spPr>
      </p:pic>
    </p:spTree>
    <p:extLst>
      <p:ext uri="{BB962C8B-B14F-4D97-AF65-F5344CB8AC3E}">
        <p14:creationId xmlns:p14="http://schemas.microsoft.com/office/powerpoint/2010/main" val="14434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23거짓말이다(대구)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7200" b="1" dirty="0" smtClean="0"/>
              <a:t>2015.2.</a:t>
            </a:r>
            <a:endParaRPr lang="ko-KR" altLang="en-US" sz="7200" b="1" dirty="0"/>
          </a:p>
        </p:txBody>
      </p:sp>
      <p:pic>
        <p:nvPicPr>
          <p:cNvPr id="10" name="내용 개체 틀 9" descr="목격자들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6007" y="2415641"/>
            <a:ext cx="4039985" cy="3171305"/>
          </a:xfrm>
        </p:spPr>
      </p:pic>
    </p:spTree>
    <p:extLst>
      <p:ext uri="{BB962C8B-B14F-4D97-AF65-F5344CB8AC3E}">
        <p14:creationId xmlns:p14="http://schemas.microsoft.com/office/powerpoint/2010/main" val="29191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5400" b="1" dirty="0" smtClean="0"/>
              <a:t>작품 안 그리고 밖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000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b="1" dirty="0" smtClean="0"/>
              <a:t>2015.4.</a:t>
            </a:r>
            <a:endParaRPr lang="ko-KR" altLang="en-US" sz="6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ko-KR" altLang="en-US" sz="4400" b="1" dirty="0" err="1" smtClean="0"/>
              <a:t>세월호</a:t>
            </a:r>
            <a:r>
              <a:rPr lang="ko-KR" altLang="en-US" sz="4400" b="1" dirty="0" smtClean="0"/>
              <a:t> 참사 </a:t>
            </a:r>
            <a:r>
              <a:rPr lang="en-US" altLang="ko-KR" sz="4400" b="1" dirty="0" smtClean="0"/>
              <a:t>1</a:t>
            </a:r>
            <a:r>
              <a:rPr lang="ko-KR" altLang="en-US" sz="4400" b="1" dirty="0" smtClean="0"/>
              <a:t>주기 </a:t>
            </a:r>
            <a:endParaRPr lang="en-US" altLang="ko-KR" sz="4400" b="1" dirty="0" smtClean="0"/>
          </a:p>
          <a:p>
            <a:pPr marL="0" indent="0">
              <a:buNone/>
            </a:pPr>
            <a:r>
              <a:rPr lang="en-US" altLang="ko-KR" sz="4400" b="1" dirty="0"/>
              <a:t> </a:t>
            </a:r>
            <a:r>
              <a:rPr lang="en-US" altLang="ko-KR" sz="4400" b="1" dirty="0" smtClean="0"/>
              <a:t>  ‘</a:t>
            </a:r>
            <a:r>
              <a:rPr lang="ko-KR" altLang="en-US" sz="4400" b="1" dirty="0" smtClean="0"/>
              <a:t>아이들의 방</a:t>
            </a:r>
            <a:r>
              <a:rPr lang="en-US" altLang="ko-KR" sz="4400" b="1" dirty="0" smtClean="0"/>
              <a:t>‘ </a:t>
            </a:r>
            <a:r>
              <a:rPr lang="ko-KR" altLang="en-US" sz="4400" b="1" dirty="0" smtClean="0"/>
              <a:t>전시회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3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2014-2017</a:t>
            </a:r>
            <a:endParaRPr lang="ko-KR" altLang="en-US" b="1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83" y="1816198"/>
            <a:ext cx="4310833" cy="4351338"/>
          </a:xfrm>
        </p:spPr>
      </p:pic>
    </p:spTree>
    <p:extLst>
      <p:ext uri="{BB962C8B-B14F-4D97-AF65-F5344CB8AC3E}">
        <p14:creationId xmlns:p14="http://schemas.microsoft.com/office/powerpoint/2010/main" val="34639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 descr="1218091039_1WqsJ64O_2EBB098_EAB980EC8898ECA095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420824"/>
            <a:ext cx="4038600" cy="2884714"/>
          </a:xfrm>
        </p:spPr>
      </p:pic>
      <p:pic>
        <p:nvPicPr>
          <p:cNvPr id="7" name="내용 개체 틀 6" descr="1218091039_4QzAwVlv_4EBB098_EC9E84EAB2BDEBB988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420824"/>
            <a:ext cx="4038600" cy="2884714"/>
          </a:xfrm>
        </p:spPr>
      </p:pic>
    </p:spTree>
    <p:extLst>
      <p:ext uri="{BB962C8B-B14F-4D97-AF65-F5344CB8AC3E}">
        <p14:creationId xmlns:p14="http://schemas.microsoft.com/office/powerpoint/2010/main" val="29622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 smtClean="0"/>
              <a:t>안산이란 작은 도시에서 </a:t>
            </a:r>
            <a:r>
              <a:rPr lang="en-US" altLang="ko-KR" sz="4400" b="1" dirty="0" smtClean="0"/>
              <a:t>250</a:t>
            </a:r>
            <a:r>
              <a:rPr lang="ko-KR" altLang="en-US" sz="4400" b="1" dirty="0" smtClean="0"/>
              <a:t>개</a:t>
            </a:r>
            <a:r>
              <a:rPr lang="ko-KR" altLang="en-US" sz="4000" dirty="0" smtClean="0"/>
              <a:t>의 방이 </a:t>
            </a:r>
            <a:endParaRPr lang="en-US" altLang="ko-KR" sz="4000" dirty="0" smtClean="0"/>
          </a:p>
          <a:p>
            <a:pPr marL="0" indent="0">
              <a:buNone/>
            </a:pPr>
            <a:r>
              <a:rPr lang="ko-KR" altLang="en-US" sz="4000" dirty="0" smtClean="0"/>
              <a:t>한꺼번에 주인을 잃은 사건</a:t>
            </a:r>
            <a:endParaRPr lang="en-US" altLang="ko-KR" sz="4000" dirty="0" smtClean="0"/>
          </a:p>
          <a:p>
            <a:pPr marL="0" indent="0">
              <a:buNone/>
            </a:pPr>
            <a:r>
              <a:rPr lang="en-US" altLang="ko-KR" sz="4000" dirty="0" smtClean="0"/>
              <a:t>-</a:t>
            </a:r>
            <a:r>
              <a:rPr lang="ko-KR" altLang="en-US" sz="4000" dirty="0" smtClean="0"/>
              <a:t>해가 지면 </a:t>
            </a:r>
            <a:r>
              <a:rPr lang="en-US" altLang="ko-KR" sz="4000" dirty="0" smtClean="0"/>
              <a:t>250</a:t>
            </a:r>
            <a:r>
              <a:rPr lang="ko-KR" altLang="en-US" sz="4000" dirty="0" smtClean="0"/>
              <a:t>개의 방에 불을 밝히고</a:t>
            </a:r>
            <a:r>
              <a:rPr lang="en-US" altLang="ko-KR" sz="4000" dirty="0" smtClean="0"/>
              <a:t>, </a:t>
            </a:r>
          </a:p>
          <a:p>
            <a:pPr marL="0" indent="0">
              <a:buNone/>
            </a:pPr>
            <a:r>
              <a:rPr lang="ko-KR" altLang="en-US" sz="4000" dirty="0" smtClean="0"/>
              <a:t>해가 뜨면 </a:t>
            </a:r>
            <a:r>
              <a:rPr lang="en-US" altLang="ko-KR" sz="4000" dirty="0" smtClean="0"/>
              <a:t>250</a:t>
            </a:r>
            <a:r>
              <a:rPr lang="ko-KR" altLang="en-US" sz="4000" dirty="0" smtClean="0"/>
              <a:t>개의 방에 불을 끄는 </a:t>
            </a:r>
            <a:endParaRPr lang="en-US" altLang="ko-KR" sz="4000" dirty="0" smtClean="0"/>
          </a:p>
          <a:p>
            <a:pPr marL="0" indent="0">
              <a:buNone/>
            </a:pPr>
            <a:r>
              <a:rPr lang="ko-KR" altLang="en-US" sz="4400" b="1" dirty="0" smtClean="0"/>
              <a:t>현재진행형</a:t>
            </a:r>
            <a:r>
              <a:rPr lang="ko-KR" altLang="en-US" sz="4000" dirty="0" smtClean="0"/>
              <a:t>인 사건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827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팟캐스트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en-US" altLang="ko-KR" b="1" dirty="0" smtClean="0"/>
              <a:t>416</a:t>
            </a:r>
            <a:r>
              <a:rPr lang="ko-KR" altLang="en-US" b="1" dirty="0" smtClean="0"/>
              <a:t>의 목소리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pic>
        <p:nvPicPr>
          <p:cNvPr id="4" name="내용 개체 틀 3" descr="Evernote Camera Roll 20160625 1819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43881"/>
            <a:ext cx="5384800" cy="4038600"/>
          </a:xfrm>
        </p:spPr>
      </p:pic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제안 받고 합류</a:t>
            </a:r>
            <a:endParaRPr lang="en-US" altLang="ko-KR" dirty="0" smtClean="0"/>
          </a:p>
          <a:p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-4</a:t>
            </a:r>
            <a:r>
              <a:rPr lang="ko-KR" altLang="en-US" dirty="0" smtClean="0"/>
              <a:t>월 시즌</a:t>
            </a:r>
            <a:r>
              <a:rPr lang="en-US" altLang="ko-KR" dirty="0" smtClean="0"/>
              <a:t>1 </a:t>
            </a:r>
            <a:r>
              <a:rPr lang="ko-KR" altLang="en-US" dirty="0" smtClean="0"/>
              <a:t>방송</a:t>
            </a:r>
            <a:endParaRPr lang="en-US" altLang="ko-KR" dirty="0" smtClean="0"/>
          </a:p>
          <a:p>
            <a:r>
              <a:rPr lang="en-US" altLang="ko-KR" dirty="0" smtClean="0"/>
              <a:t>14</a:t>
            </a:r>
            <a:r>
              <a:rPr lang="ko-KR" altLang="en-US" dirty="0" smtClean="0"/>
              <a:t>회</a:t>
            </a:r>
            <a:r>
              <a:rPr lang="en-US" altLang="ko-KR" dirty="0" smtClean="0"/>
              <a:t>+1</a:t>
            </a:r>
            <a:r>
              <a:rPr lang="ko-KR" altLang="en-US" dirty="0" smtClean="0"/>
              <a:t>회 </a:t>
            </a:r>
            <a:r>
              <a:rPr lang="ko-KR" altLang="en-US" dirty="0" err="1" smtClean="0"/>
              <a:t>특집다큐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2016.03.02.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1834958"/>
            <a:ext cx="4352925" cy="4334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8000" b="1" dirty="0" smtClean="0"/>
              <a:t>수중</a:t>
            </a:r>
            <a:endParaRPr lang="ko-KR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1008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b="1" dirty="0" smtClean="0"/>
              <a:t>답사</a:t>
            </a:r>
            <a:endParaRPr lang="ko-KR" altLang="en-US" sz="6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광화문 광장</a:t>
            </a:r>
            <a:endParaRPr lang="en-US" altLang="ko-KR" dirty="0" smtClean="0"/>
          </a:p>
          <a:p>
            <a:r>
              <a:rPr lang="ko-KR" altLang="en-US" dirty="0" smtClean="0"/>
              <a:t>인천 연안부두</a:t>
            </a:r>
            <a:endParaRPr lang="en-US" altLang="ko-KR" dirty="0" smtClean="0"/>
          </a:p>
          <a:p>
            <a:r>
              <a:rPr lang="ko-KR" altLang="en-US" dirty="0" smtClean="0"/>
              <a:t>안산 </a:t>
            </a:r>
            <a:r>
              <a:rPr lang="ko-KR" altLang="en-US" dirty="0" err="1" smtClean="0"/>
              <a:t>단원고</a:t>
            </a:r>
            <a:r>
              <a:rPr lang="ko-KR" altLang="en-US" dirty="0" smtClean="0"/>
              <a:t> 기억교실</a:t>
            </a:r>
            <a:endParaRPr lang="en-US" altLang="ko-KR" dirty="0" smtClean="0"/>
          </a:p>
          <a:p>
            <a:r>
              <a:rPr lang="ko-KR" altLang="en-US" dirty="0" smtClean="0"/>
              <a:t>안산 </a:t>
            </a:r>
            <a:r>
              <a:rPr lang="ko-KR" altLang="en-US" dirty="0" err="1" smtClean="0"/>
              <a:t>세월호</a:t>
            </a:r>
            <a:r>
              <a:rPr lang="ko-KR" altLang="en-US" dirty="0" smtClean="0"/>
              <a:t> 합동 분향소</a:t>
            </a:r>
            <a:endParaRPr lang="en-US" altLang="ko-KR" dirty="0" smtClean="0"/>
          </a:p>
          <a:p>
            <a:r>
              <a:rPr lang="ko-KR" altLang="en-US" dirty="0" smtClean="0"/>
              <a:t>안산</a:t>
            </a:r>
            <a:r>
              <a:rPr lang="en-US" altLang="ko-KR" dirty="0" smtClean="0"/>
              <a:t>-</a:t>
            </a:r>
            <a:r>
              <a:rPr lang="ko-KR" altLang="en-US" dirty="0" smtClean="0"/>
              <a:t>평택</a:t>
            </a:r>
            <a:r>
              <a:rPr lang="en-US" altLang="ko-KR" dirty="0" smtClean="0"/>
              <a:t>-</a:t>
            </a:r>
            <a:r>
              <a:rPr lang="ko-KR" altLang="en-US" dirty="0" smtClean="0"/>
              <a:t>화성 추모공원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효원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진도 </a:t>
            </a:r>
            <a:r>
              <a:rPr lang="ko-KR" altLang="en-US" dirty="0" err="1" smtClean="0"/>
              <a:t>팽목항</a:t>
            </a:r>
            <a:endParaRPr lang="en-US" altLang="ko-KR" dirty="0" smtClean="0"/>
          </a:p>
          <a:p>
            <a:r>
              <a:rPr lang="ko-KR" altLang="en-US" dirty="0" smtClean="0"/>
              <a:t>동거차도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ko-KR" altLang="en-US" dirty="0"/>
          </a:p>
        </p:txBody>
      </p:sp>
      <p:pic>
        <p:nvPicPr>
          <p:cNvPr id="4" name="내용 개체 틀 3" descr="Evernote Camera Roll 20160629 010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6571" y="1825625"/>
            <a:ext cx="6518858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8" descr="목격자들_4-5_지도출처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0016" y="1480009"/>
            <a:ext cx="6938127" cy="401549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1975"/>
            <a:ext cx="9144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두 번의 포옹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/>
              <a:t>침몰한 </a:t>
            </a:r>
            <a:r>
              <a:rPr lang="ko-KR" altLang="en-US" dirty="0" err="1"/>
              <a:t>세월호</a:t>
            </a:r>
            <a:r>
              <a:rPr lang="ko-KR" altLang="en-US" dirty="0"/>
              <a:t> 선내에서 민간 </a:t>
            </a:r>
            <a:r>
              <a:rPr lang="ko-KR" altLang="en-US" dirty="0" err="1"/>
              <a:t>잠수사</a:t>
            </a:r>
            <a:r>
              <a:rPr lang="ko-KR" altLang="en-US" dirty="0"/>
              <a:t> </a:t>
            </a:r>
            <a:r>
              <a:rPr lang="ko-KR" altLang="en-US" b="1" dirty="0"/>
              <a:t>나경수</a:t>
            </a:r>
            <a:r>
              <a:rPr lang="ko-KR" altLang="en-US" dirty="0"/>
              <a:t>가 희생학생 </a:t>
            </a:r>
            <a:r>
              <a:rPr lang="ko-KR" altLang="en-US" b="1" dirty="0"/>
              <a:t>윤종후</a:t>
            </a:r>
            <a:r>
              <a:rPr lang="ko-KR" altLang="en-US" dirty="0"/>
              <a:t>를 안고 나온다</a:t>
            </a:r>
            <a:r>
              <a:rPr lang="en-US" altLang="ko-KR" dirty="0"/>
              <a:t>.</a:t>
            </a:r>
          </a:p>
          <a:p>
            <a:pPr marL="514350" indent="-514350">
              <a:buAutoNum type="arabicPeriod"/>
            </a:pPr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ko-KR" altLang="en-US" dirty="0"/>
              <a:t>광화문 광장 시위에서 민간 </a:t>
            </a:r>
            <a:r>
              <a:rPr lang="ko-KR" altLang="en-US" dirty="0" err="1"/>
              <a:t>잠수사</a:t>
            </a:r>
            <a:r>
              <a:rPr lang="ko-KR" altLang="en-US" dirty="0"/>
              <a:t> 나경수가 </a:t>
            </a:r>
            <a:r>
              <a:rPr lang="ko-KR" altLang="en-US" dirty="0" err="1"/>
              <a:t>물대포를</a:t>
            </a:r>
            <a:r>
              <a:rPr lang="ko-KR" altLang="en-US" dirty="0"/>
              <a:t> 맞고 있을 때</a:t>
            </a:r>
            <a:r>
              <a:rPr lang="en-US" altLang="ko-KR" dirty="0"/>
              <a:t>, </a:t>
            </a:r>
            <a:r>
              <a:rPr lang="ko-KR" altLang="en-US" dirty="0"/>
              <a:t>희생학생 윤종후의 아버지 </a:t>
            </a:r>
            <a:r>
              <a:rPr lang="ko-KR" altLang="en-US" b="1" dirty="0"/>
              <a:t>윤태식</a:t>
            </a:r>
            <a:r>
              <a:rPr lang="ko-KR" altLang="en-US" dirty="0"/>
              <a:t>이 </a:t>
            </a:r>
            <a:r>
              <a:rPr lang="ko-KR" altLang="en-US" b="1" dirty="0"/>
              <a:t>나경수</a:t>
            </a:r>
            <a:r>
              <a:rPr lang="ko-KR" altLang="en-US" dirty="0"/>
              <a:t>를 안고 보호하다</a:t>
            </a:r>
            <a:r>
              <a:rPr lang="en-US" altLang="ko-KR" dirty="0"/>
              <a:t>.</a:t>
            </a:r>
          </a:p>
          <a:p>
            <a:pPr marL="514350" indent="-514350">
              <a:buAutoNum type="arabicPeriod"/>
            </a:pPr>
            <a:endParaRPr lang="en-US" altLang="ko-KR" dirty="0" smtClean="0"/>
          </a:p>
          <a:p>
            <a:pPr marL="514350" indent="-51435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40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7200" b="1" dirty="0" smtClean="0"/>
              <a:t>2016.8.</a:t>
            </a:r>
            <a:endParaRPr lang="ko-KR" altLang="en-US" sz="7200" b="1" dirty="0"/>
          </a:p>
        </p:txBody>
      </p:sp>
      <p:pic>
        <p:nvPicPr>
          <p:cNvPr id="4" name="내용 개체 틀 4" descr="%EA%B1%B0%EC%A7%93%EB%A7%90%EC%9D%B4%EB%8B%A4%EC%B1%85%EC%9E%85%EC%B2%B4-%EB%9D%A0%EC%A7%80%EC%88%98%EC%A0%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5820" y="2252504"/>
            <a:ext cx="2880360" cy="3497580"/>
          </a:xfrm>
        </p:spPr>
      </p:pic>
    </p:spTree>
    <p:extLst>
      <p:ext uri="{BB962C8B-B14F-4D97-AF65-F5344CB8AC3E}">
        <p14:creationId xmlns:p14="http://schemas.microsoft.com/office/powerpoint/2010/main" val="10541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9091" y="12600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4000" b="1" dirty="0"/>
              <a:t>소설가</a:t>
            </a:r>
            <a:r>
              <a:rPr lang="en-US" altLang="ko-KR" sz="4000" dirty="0"/>
              <a:t>,</a:t>
            </a:r>
            <a:r>
              <a:rPr lang="ko-KR" altLang="en-US" sz="4000" dirty="0"/>
              <a:t> </a:t>
            </a:r>
            <a:r>
              <a:rPr lang="ko-KR" altLang="en-US" sz="4000" b="1" dirty="0" smtClean="0"/>
              <a:t>이야기수집가</a:t>
            </a:r>
            <a:endParaRPr lang="en-US" altLang="ko-KR" sz="4000" b="1" dirty="0" smtClean="0"/>
          </a:p>
          <a:p>
            <a:pPr marL="0" indent="0">
              <a:buNone/>
            </a:pPr>
            <a:endParaRPr lang="en-US" altLang="ko-KR" sz="4000" b="1" dirty="0"/>
          </a:p>
          <a:p>
            <a:pPr marL="0" indent="0">
              <a:buNone/>
            </a:pPr>
            <a:r>
              <a:rPr lang="ko-KR" altLang="en-US" sz="3600" dirty="0" smtClean="0"/>
              <a:t>국문학과에 진학하여 박사과정을 수료할 때까지 신화 전설 민담 소설을 즐겼다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고향 </a:t>
            </a:r>
            <a:r>
              <a:rPr lang="ko-KR" altLang="en-US" sz="3600" b="1" dirty="0" smtClean="0"/>
              <a:t>진해</a:t>
            </a:r>
            <a:r>
              <a:rPr lang="ko-KR" altLang="en-US" sz="3600" dirty="0" smtClean="0"/>
              <a:t>로 돌아가 </a:t>
            </a:r>
            <a:r>
              <a:rPr lang="ko-KR" altLang="en-US" sz="3600" b="1" dirty="0" smtClean="0"/>
              <a:t>장편작가</a:t>
            </a:r>
            <a:r>
              <a:rPr lang="ko-KR" altLang="en-US" sz="3600" dirty="0" smtClean="0"/>
              <a:t>가 되었다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해가 뜨면 </a:t>
            </a:r>
            <a:r>
              <a:rPr lang="ko-KR" altLang="en-US" sz="3600" b="1" dirty="0" smtClean="0"/>
              <a:t>파주와 목동 작업실</a:t>
            </a:r>
            <a:r>
              <a:rPr lang="ko-KR" altLang="en-US" sz="3600" dirty="0" smtClean="0"/>
              <a:t>을 오가며 이야기를 만들고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해가 지면 이야기를 모아 음미하며 살고 있다</a:t>
            </a:r>
            <a:r>
              <a:rPr lang="en-US" altLang="ko-KR" sz="3600" dirty="0" smtClean="0"/>
              <a:t>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878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소설</a:t>
            </a:r>
            <a:r>
              <a:rPr lang="ko-KR" altLang="en-US" dirty="0" smtClean="0"/>
              <a:t>이면서 </a:t>
            </a:r>
            <a:r>
              <a:rPr lang="ko-KR" altLang="en-US" b="1" dirty="0" smtClean="0"/>
              <a:t>외침</a:t>
            </a:r>
            <a:r>
              <a:rPr lang="ko-KR" altLang="en-US" dirty="0" smtClean="0"/>
              <a:t>인 무엇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9491"/>
            <a:ext cx="5181600" cy="3443605"/>
          </a:xfrm>
        </p:spPr>
      </p:pic>
    </p:spTree>
    <p:extLst>
      <p:ext uri="{BB962C8B-B14F-4D97-AF65-F5344CB8AC3E}">
        <p14:creationId xmlns:p14="http://schemas.microsoft.com/office/powerpoint/2010/main" val="24946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세 번째 포옹</a:t>
            </a:r>
            <a:r>
              <a:rPr lang="en-US" altLang="ko-KR" dirty="0" smtClean="0"/>
              <a:t>… </a:t>
            </a:r>
            <a:r>
              <a:rPr lang="ko-KR" altLang="en-US" dirty="0" smtClean="0"/>
              <a:t>같은 소설들을 계속 쓰자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4" name="내용 개체 틀 3" descr="20170107194348343_003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9420" y="2255520"/>
            <a:ext cx="6027420" cy="3261360"/>
          </a:xfrm>
        </p:spPr>
      </p:pic>
    </p:spTree>
    <p:extLst>
      <p:ext uri="{BB962C8B-B14F-4D97-AF65-F5344CB8AC3E}">
        <p14:creationId xmlns:p14="http://schemas.microsoft.com/office/powerpoint/2010/main" val="26715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7200" b="1" dirty="0" smtClean="0"/>
              <a:t>2017.4.</a:t>
            </a:r>
            <a:endParaRPr lang="ko-KR" altLang="en-US" sz="72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66" y="1825625"/>
            <a:ext cx="3064067" cy="4351338"/>
          </a:xfrm>
        </p:spPr>
      </p:pic>
    </p:spTree>
    <p:extLst>
      <p:ext uri="{BB962C8B-B14F-4D97-AF65-F5344CB8AC3E}">
        <p14:creationId xmlns:p14="http://schemas.microsoft.com/office/powerpoint/2010/main" val="20926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 smtClean="0"/>
              <a:t>           특별한 </a:t>
            </a:r>
            <a:r>
              <a:rPr lang="ko-KR" altLang="en-US" sz="6600" b="1" dirty="0" smtClean="0"/>
              <a:t>만남</a:t>
            </a:r>
            <a:endParaRPr lang="ko-KR" altLang="en-US" sz="6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b="1" dirty="0" smtClean="0"/>
              <a:t>눈동자</a:t>
            </a:r>
            <a:r>
              <a:rPr lang="en-US" altLang="ko-KR" sz="2600" dirty="0" smtClean="0"/>
              <a:t>-</a:t>
            </a:r>
            <a:r>
              <a:rPr lang="ko-KR" altLang="en-US" dirty="0" smtClean="0"/>
              <a:t>일반인 생존자와 생존 학생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b="1" dirty="0" smtClean="0"/>
              <a:t>돌아오지만 않는다면 여행은 멋진 것일까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en-US" altLang="ko-KR" dirty="0" smtClean="0"/>
              <a:t>-</a:t>
            </a:r>
            <a:r>
              <a:rPr lang="ko-KR" altLang="en-US" dirty="0" smtClean="0"/>
              <a:t>출입국관리소 직원과 희생 학생 아빠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b="1" dirty="0" smtClean="0"/>
              <a:t>할</a:t>
            </a:r>
            <a:r>
              <a:rPr lang="en-US" altLang="ko-KR" dirty="0" smtClean="0"/>
              <a:t>-</a:t>
            </a:r>
            <a:r>
              <a:rPr lang="ko-KR" altLang="en-US" dirty="0" smtClean="0"/>
              <a:t>민간 </a:t>
            </a:r>
            <a:r>
              <a:rPr lang="ko-KR" altLang="en-US" dirty="0" err="1" smtClean="0"/>
              <a:t>잠수사와</a:t>
            </a:r>
            <a:r>
              <a:rPr lang="ko-KR" altLang="en-US" dirty="0" smtClean="0"/>
              <a:t> 희생 학생 할머니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b="1" dirty="0" smtClean="0"/>
              <a:t>제주도에서 온 편지</a:t>
            </a:r>
            <a:r>
              <a:rPr lang="en-US" altLang="ko-KR" dirty="0" smtClean="0"/>
              <a:t>-</a:t>
            </a:r>
            <a:r>
              <a:rPr lang="ko-KR" altLang="en-US" dirty="0" smtClean="0"/>
              <a:t>생존 학생과 희생 교사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b="1" dirty="0" smtClean="0"/>
              <a:t>이기는 사람들</a:t>
            </a:r>
            <a:r>
              <a:rPr lang="en-US" altLang="ko-KR" dirty="0" smtClean="0"/>
              <a:t>-</a:t>
            </a:r>
            <a:r>
              <a:rPr lang="ko-KR" altLang="en-US" dirty="0" smtClean="0"/>
              <a:t>희생 학생 아빠와 개그맨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6. </a:t>
            </a:r>
            <a:r>
              <a:rPr lang="ko-KR" altLang="en-US" b="1" dirty="0" smtClean="0"/>
              <a:t>찾고 있어요</a:t>
            </a:r>
            <a:r>
              <a:rPr lang="en-US" altLang="ko-KR" dirty="0" smtClean="0"/>
              <a:t>-</a:t>
            </a:r>
            <a:r>
              <a:rPr lang="ko-KR" altLang="en-US" dirty="0" smtClean="0"/>
              <a:t>사진 작가와 민간 </a:t>
            </a:r>
            <a:r>
              <a:rPr lang="ko-KR" altLang="en-US" dirty="0" err="1" smtClean="0"/>
              <a:t>잠수사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7. </a:t>
            </a:r>
            <a:r>
              <a:rPr lang="ko-KR" altLang="en-US" b="1" dirty="0" smtClean="0"/>
              <a:t>마음은 이곳에 남아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특조위</a:t>
            </a:r>
            <a:r>
              <a:rPr lang="ko-KR" altLang="en-US" dirty="0" smtClean="0"/>
              <a:t> 조사관과 생존 학생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8. </a:t>
            </a:r>
            <a:r>
              <a:rPr lang="ko-KR" altLang="en-US" b="1" dirty="0" smtClean="0"/>
              <a:t>소소한 기쁨</a:t>
            </a:r>
            <a:r>
              <a:rPr lang="en-US" altLang="ko-KR" dirty="0" smtClean="0"/>
              <a:t>-</a:t>
            </a:r>
            <a:r>
              <a:rPr lang="ko-KR" altLang="en-US" dirty="0" smtClean="0"/>
              <a:t>편집자와 작가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8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7200" b="1" dirty="0" smtClean="0"/>
              <a:t>2017.6.</a:t>
            </a:r>
            <a:endParaRPr lang="ko-KR" altLang="en-US" sz="72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b="1" dirty="0" smtClean="0"/>
              <a:t> 2016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일</a:t>
            </a:r>
            <a:r>
              <a:rPr lang="en-US" altLang="ko-KR" b="1" dirty="0" smtClean="0"/>
              <a:t>-7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25</a:t>
            </a:r>
            <a:r>
              <a:rPr lang="ko-KR" altLang="en-US" b="1" dirty="0" smtClean="0"/>
              <a:t>일</a:t>
            </a:r>
            <a:r>
              <a:rPr lang="en-US" altLang="ko-KR" b="1" dirty="0"/>
              <a:t> </a:t>
            </a:r>
            <a:r>
              <a:rPr lang="ko-KR" altLang="en-US" sz="3200" b="1" dirty="0" err="1" smtClean="0"/>
              <a:t>창작일기</a:t>
            </a:r>
            <a:endParaRPr lang="en-US" altLang="ko-KR" sz="3200" b="1" dirty="0" smtClean="0"/>
          </a:p>
          <a:p>
            <a:r>
              <a:rPr lang="en-US" altLang="ko-KR" b="1" dirty="0" smtClean="0"/>
              <a:t> 2017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월에 띄우는 </a:t>
            </a:r>
            <a:r>
              <a:rPr lang="ko-KR" altLang="en-US" sz="3200" b="1" dirty="0" smtClean="0"/>
              <a:t>편지</a:t>
            </a:r>
            <a:endParaRPr lang="en-US" altLang="ko-K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803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/>
              <a:t>생애의 사건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“</a:t>
            </a:r>
            <a:r>
              <a:rPr lang="ko-KR" altLang="en-US" sz="3200" dirty="0" smtClean="0"/>
              <a:t>누구에게나 </a:t>
            </a:r>
            <a:r>
              <a:rPr lang="ko-KR" altLang="en-US" sz="3200" b="1" dirty="0" smtClean="0"/>
              <a:t>생애의 사건</a:t>
            </a:r>
            <a:r>
              <a:rPr lang="ko-KR" altLang="en-US" sz="3200" dirty="0" smtClean="0"/>
              <a:t>이란 게 있을 것이다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그것은 인생의 소소한 사건들에서부터 보다 큰 역사적 사건들에 이르기까지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다른 이들에게는 그저 스쳐 지나가는 에피소드에 불과한 것들일지 모르지만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당사자에게는 삶의 지침을 바꿔놓을 정도로 충격적이어서 긍정적이든 부정적이든 그 영향이 평생 동안 지속되는 사건을 말한다</a:t>
            </a:r>
            <a:r>
              <a:rPr lang="en-US" altLang="ko-KR" sz="3200" dirty="0" smtClean="0"/>
              <a:t>.”</a:t>
            </a:r>
          </a:p>
          <a:p>
            <a:pPr>
              <a:buNone/>
            </a:pPr>
            <a:r>
              <a:rPr lang="en-US" altLang="ko-KR" sz="3200" dirty="0" smtClean="0"/>
              <a:t>    -</a:t>
            </a:r>
            <a:r>
              <a:rPr lang="ko-KR" altLang="en-US" sz="3200" dirty="0" smtClean="0"/>
              <a:t>김명인</a:t>
            </a:r>
            <a:r>
              <a:rPr lang="en-US" altLang="ko-KR" sz="3200" dirty="0" smtClean="0"/>
              <a:t>, &lt;</a:t>
            </a:r>
            <a:r>
              <a:rPr lang="ko-KR" altLang="en-US" sz="3200" b="1" dirty="0" err="1" smtClean="0"/>
              <a:t>세월호와</a:t>
            </a:r>
            <a:r>
              <a:rPr lang="ko-KR" altLang="en-US" sz="3200" b="1" dirty="0" smtClean="0"/>
              <a:t> 함께 살아가기</a:t>
            </a:r>
            <a:r>
              <a:rPr lang="en-US" altLang="ko-KR" sz="3200" dirty="0" smtClean="0"/>
              <a:t>&gt;, </a:t>
            </a:r>
            <a:r>
              <a:rPr lang="ko-KR" altLang="en-US" sz="3200" dirty="0" smtClean="0"/>
              <a:t>황해문화 </a:t>
            </a:r>
            <a:r>
              <a:rPr lang="en-US" altLang="ko-KR" sz="3200" dirty="0" smtClean="0"/>
              <a:t>2016, </a:t>
            </a:r>
            <a:r>
              <a:rPr lang="ko-KR" altLang="en-US" sz="3200" dirty="0" smtClean="0"/>
              <a:t>여름호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/>
              <a:t>생애의 사건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  “</a:t>
            </a:r>
            <a:r>
              <a:rPr lang="ko-KR" altLang="en-US" dirty="0" smtClean="0"/>
              <a:t>어떤 일이 누군가의 </a:t>
            </a:r>
            <a:r>
              <a:rPr lang="en-US" altLang="ko-KR" dirty="0" smtClean="0"/>
              <a:t>‘</a:t>
            </a:r>
            <a:r>
              <a:rPr lang="ko-KR" altLang="en-US" b="1" dirty="0" smtClean="0"/>
              <a:t>생애의 사건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된다는 것은 곧 그가 그 사건과 평생을 함께 살아간다는 것을 뜻한다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그 사건과 함께 평생을 살아간다는 것은 우선은 그 사건에서 깊이 내면화된 정서적 충격을 자기 자신의 일부로 전화시킨다는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그것이 </a:t>
            </a:r>
            <a:r>
              <a:rPr lang="ko-KR" altLang="en-US" dirty="0" err="1" smtClean="0"/>
              <a:t>트라우마라면</a:t>
            </a:r>
            <a:r>
              <a:rPr lang="ko-KR" altLang="en-US" dirty="0" smtClean="0"/>
              <a:t> 그로부터 벗어나려고 하는 게 아니라 오히려 기꺼이 그 </a:t>
            </a:r>
            <a:r>
              <a:rPr lang="ko-KR" altLang="en-US" dirty="0" err="1" smtClean="0"/>
              <a:t>트라우마를</a:t>
            </a:r>
            <a:r>
              <a:rPr lang="ko-KR" altLang="en-US" dirty="0" smtClean="0"/>
              <a:t> 안고 살아간다는 것을 의미하며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동시에 그 사건과 자기 삶의 본질적 연관성을 깊이 이해하고 자기의 삶에서 그 의미를 지속적으로 묻고 대답하며 일상적 실천 속에서 그 의미를 </a:t>
            </a:r>
            <a:r>
              <a:rPr lang="ko-KR" altLang="en-US" dirty="0" err="1" smtClean="0"/>
              <a:t>현실화해나간다는</a:t>
            </a:r>
            <a:r>
              <a:rPr lang="ko-KR" altLang="en-US" dirty="0" smtClean="0"/>
              <a:t> 것을 의미할 것이다</a:t>
            </a:r>
            <a:r>
              <a:rPr lang="en-US" altLang="ko-KR" dirty="0" smtClean="0"/>
              <a:t>.”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/>
              <a:t>복습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소설가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이야기수집가</a:t>
            </a:r>
            <a:endParaRPr lang="en-US" altLang="ko-KR" dirty="0" smtClean="0"/>
          </a:p>
          <a:p>
            <a:r>
              <a:rPr lang="ko-KR" altLang="en-US" dirty="0" smtClean="0"/>
              <a:t>진해에서 습작을 시작하다</a:t>
            </a:r>
            <a:endParaRPr lang="en-US" altLang="ko-KR" dirty="0" smtClean="0"/>
          </a:p>
          <a:p>
            <a:r>
              <a:rPr lang="ko-KR" altLang="en-US" dirty="0" smtClean="0"/>
              <a:t>두 개의 작업실</a:t>
            </a:r>
            <a:endParaRPr lang="en-US" altLang="ko-KR" dirty="0" smtClean="0"/>
          </a:p>
          <a:p>
            <a:r>
              <a:rPr lang="ko-KR" altLang="en-US" dirty="0" smtClean="0"/>
              <a:t>장편 작가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시리즈 작가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영화기획자</a:t>
            </a:r>
            <a:endParaRPr lang="en-US" altLang="ko-KR" dirty="0" smtClean="0"/>
          </a:p>
          <a:p>
            <a:r>
              <a:rPr lang="en-US" altLang="ko-KR" dirty="0" smtClean="0"/>
              <a:t>STOP!</a:t>
            </a:r>
          </a:p>
          <a:p>
            <a:r>
              <a:rPr lang="ko-KR" altLang="en-US" dirty="0" smtClean="0"/>
              <a:t>김창완</a:t>
            </a:r>
            <a:endParaRPr lang="en-US" altLang="ko-KR" dirty="0" smtClean="0"/>
          </a:p>
          <a:p>
            <a:r>
              <a:rPr lang="ko-KR" altLang="en-US" dirty="0" smtClean="0"/>
              <a:t>조운선 침몰사건과 목격자들</a:t>
            </a:r>
            <a:endParaRPr lang="en-US" altLang="ko-KR" dirty="0" smtClean="0"/>
          </a:p>
          <a:p>
            <a:r>
              <a:rPr lang="ko-KR" altLang="en-US" dirty="0" smtClean="0"/>
              <a:t>아이들의 방 전시회</a:t>
            </a:r>
            <a:endParaRPr lang="en-US" altLang="ko-KR" dirty="0" smtClean="0"/>
          </a:p>
          <a:p>
            <a:r>
              <a:rPr lang="ko-KR" altLang="en-US" dirty="0" smtClean="0"/>
              <a:t>해가 지면 </a:t>
            </a:r>
            <a:r>
              <a:rPr lang="en-US" altLang="ko-KR" dirty="0" smtClean="0"/>
              <a:t>250</a:t>
            </a:r>
            <a:r>
              <a:rPr lang="ko-KR" altLang="en-US" dirty="0" smtClean="0"/>
              <a:t>개의 방이 한꺼번에 불을 밝히는 현재진행형인 사건</a:t>
            </a:r>
            <a:endParaRPr lang="en-US" altLang="ko-KR" dirty="0" smtClean="0"/>
          </a:p>
          <a:p>
            <a:r>
              <a:rPr lang="ko-KR" altLang="en-US" dirty="0" err="1" smtClean="0"/>
              <a:t>김관홍</a:t>
            </a:r>
            <a:r>
              <a:rPr lang="ko-KR" altLang="en-US" dirty="0" smtClean="0"/>
              <a:t> 그리고 거짓말이다</a:t>
            </a:r>
            <a:endParaRPr lang="en-US" altLang="ko-KR" dirty="0" smtClean="0"/>
          </a:p>
          <a:p>
            <a:r>
              <a:rPr lang="ko-KR" altLang="en-US" dirty="0" smtClean="0"/>
              <a:t>세 번째 포옹</a:t>
            </a:r>
            <a:r>
              <a:rPr lang="en-US" altLang="ko-KR" dirty="0" smtClean="0"/>
              <a:t>…… </a:t>
            </a:r>
            <a:r>
              <a:rPr lang="ko-KR" altLang="en-US" dirty="0" smtClean="0"/>
              <a:t>같은 소설을 쓰자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여덟 가지 특별한 만남들</a:t>
            </a:r>
            <a:r>
              <a:rPr lang="en-US" altLang="ko-KR" dirty="0" smtClean="0"/>
              <a:t>-</a:t>
            </a:r>
            <a:r>
              <a:rPr lang="ko-KR" altLang="en-US" dirty="0" smtClean="0"/>
              <a:t>아름다운 그이는 </a:t>
            </a:r>
            <a:r>
              <a:rPr lang="ko-KR" altLang="en-US" dirty="0" err="1" smtClean="0"/>
              <a:t>사람이어라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논픽션 같은 픽션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픽션 같은 논픽션</a:t>
            </a:r>
            <a:endParaRPr lang="en-US" altLang="ko-KR" dirty="0" smtClean="0"/>
          </a:p>
          <a:p>
            <a:r>
              <a:rPr lang="ko-KR" altLang="en-US" b="1" dirty="0" smtClean="0"/>
              <a:t>생애의 사건</a:t>
            </a:r>
            <a:r>
              <a:rPr lang="en-US" altLang="ko-KR" b="1" dirty="0" smtClean="0"/>
              <a:t>!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7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/>
              <a:t>고맙습니다</a:t>
            </a:r>
            <a:r>
              <a:rPr lang="en-US" altLang="ko-KR" b="1" dirty="0"/>
              <a:t>!</a:t>
            </a:r>
            <a:endParaRPr lang="ko-KR" altLang="en-US" b="1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479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600" b="1" dirty="0" smtClean="0"/>
              <a:t>고맙습니다</a:t>
            </a:r>
            <a:r>
              <a:rPr lang="en-US" altLang="ko-KR" sz="6600" b="1" dirty="0" smtClean="0"/>
              <a:t>!</a:t>
            </a:r>
            <a:endParaRPr lang="ko-KR" altLang="en-US" sz="66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15" y="1825625"/>
            <a:ext cx="6726170" cy="4351338"/>
          </a:xfrm>
        </p:spPr>
      </p:pic>
    </p:spTree>
    <p:extLst>
      <p:ext uri="{BB962C8B-B14F-4D97-AF65-F5344CB8AC3E}">
        <p14:creationId xmlns:p14="http://schemas.microsoft.com/office/powerpoint/2010/main" val="7695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해군장교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진해</a:t>
            </a:r>
            <a:r>
              <a:rPr lang="ko-KR" altLang="en-US" dirty="0" smtClean="0"/>
              <a:t>에서 습작을 시작하다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4775"/>
            <a:ext cx="5181600" cy="2913038"/>
          </a:xfrm>
        </p:spPr>
      </p:pic>
      <p:pic>
        <p:nvPicPr>
          <p:cNvPr id="9" name="내용 개체 틀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82" y="1825625"/>
            <a:ext cx="2393235" cy="4351338"/>
          </a:xfrm>
        </p:spPr>
      </p:pic>
    </p:spTree>
    <p:extLst>
      <p:ext uri="{BB962C8B-B14F-4D97-AF65-F5344CB8AC3E}">
        <p14:creationId xmlns:p14="http://schemas.microsoft.com/office/powerpoint/2010/main" val="1846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63" y="1825625"/>
            <a:ext cx="6506673" cy="4351338"/>
          </a:xfrm>
        </p:spPr>
      </p:pic>
    </p:spTree>
    <p:extLst>
      <p:ext uri="{BB962C8B-B14F-4D97-AF65-F5344CB8AC3E}">
        <p14:creationId xmlns:p14="http://schemas.microsoft.com/office/powerpoint/2010/main" val="1369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b="1" dirty="0" smtClean="0"/>
              <a:t>작업실들 </a:t>
            </a:r>
            <a:endParaRPr lang="ko-KR" altLang="en-US" sz="6000" b="1" dirty="0"/>
          </a:p>
        </p:txBody>
      </p:sp>
      <p:pic>
        <p:nvPicPr>
          <p:cNvPr id="8" name="내용 개체 틀 7" descr="20150501_1041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727326"/>
            <a:ext cx="4038600" cy="2271713"/>
          </a:xfrm>
        </p:spPr>
      </p:pic>
      <p:pic>
        <p:nvPicPr>
          <p:cNvPr id="10" name="내용 개체 틀 9" descr="20150819_1234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2727726"/>
            <a:ext cx="4038600" cy="2270913"/>
          </a:xfrm>
        </p:spPr>
      </p:pic>
    </p:spTree>
    <p:extLst>
      <p:ext uri="{BB962C8B-B14F-4D97-AF65-F5344CB8AC3E}">
        <p14:creationId xmlns:p14="http://schemas.microsoft.com/office/powerpoint/2010/main" val="25918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 </a:t>
            </a:r>
            <a:r>
              <a:rPr lang="ko-KR" altLang="en-US" b="1" dirty="0" err="1" smtClean="0"/>
              <a:t>장편작가</a:t>
            </a:r>
            <a:endParaRPr lang="ko-KR" altLang="en-US" b="1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209"/>
            <a:ext cx="5181600" cy="3448170"/>
          </a:xfrm>
        </p:spPr>
      </p:pic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3137"/>
            <a:ext cx="5181600" cy="4316313"/>
          </a:xfrm>
        </p:spPr>
      </p:pic>
    </p:spTree>
    <p:extLst>
      <p:ext uri="{BB962C8B-B14F-4D97-AF65-F5344CB8AC3E}">
        <p14:creationId xmlns:p14="http://schemas.microsoft.com/office/powerpoint/2010/main" val="3676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44" y="1825625"/>
            <a:ext cx="5956911" cy="4351338"/>
          </a:xfrm>
        </p:spPr>
      </p:pic>
    </p:spTree>
    <p:extLst>
      <p:ext uri="{BB962C8B-B14F-4D97-AF65-F5344CB8AC3E}">
        <p14:creationId xmlns:p14="http://schemas.microsoft.com/office/powerpoint/2010/main" val="31742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시리즈 작가</a:t>
            </a:r>
            <a:endParaRPr lang="ko-KR" altLang="en-US" b="1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1891506"/>
            <a:ext cx="2952750" cy="4219575"/>
          </a:xfrm>
        </p:spPr>
      </p:pic>
    </p:spTree>
    <p:extLst>
      <p:ext uri="{BB962C8B-B14F-4D97-AF65-F5344CB8AC3E}">
        <p14:creationId xmlns:p14="http://schemas.microsoft.com/office/powerpoint/2010/main" val="1663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642</Words>
  <Application>Microsoft Office PowerPoint</Application>
  <PresentationFormat>와이드스크린</PresentationFormat>
  <Paragraphs>91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2" baseType="lpstr">
      <vt:lpstr>맑은 고딕</vt:lpstr>
      <vt:lpstr>Arial</vt:lpstr>
      <vt:lpstr>Office 테마</vt:lpstr>
      <vt:lpstr> 소설과  아름다운 인간</vt:lpstr>
      <vt:lpstr>2014-2017</vt:lpstr>
      <vt:lpstr>PowerPoint 프레젠테이션</vt:lpstr>
      <vt:lpstr>해군장교, 진해에서 습작을 시작하다!</vt:lpstr>
      <vt:lpstr>PowerPoint 프레젠테이션</vt:lpstr>
      <vt:lpstr>작업실들 </vt:lpstr>
      <vt:lpstr>1. 장편작가</vt:lpstr>
      <vt:lpstr>PowerPoint 프레젠테이션</vt:lpstr>
      <vt:lpstr>2. 시리즈 작가</vt:lpstr>
      <vt:lpstr>3. 소설가 그리고 영화기획자</vt:lpstr>
      <vt:lpstr>소설가 그리고 영화기획자</vt:lpstr>
      <vt:lpstr>              2014.04.16.</vt:lpstr>
      <vt:lpstr>PowerPoint 프레젠테이션</vt:lpstr>
      <vt:lpstr>1780년(정조 4년) 7월 20일</vt:lpstr>
      <vt:lpstr>PowerPoint 프레젠테이션</vt:lpstr>
      <vt:lpstr>PowerPoint 프레젠테이션</vt:lpstr>
      <vt:lpstr>2015.2.</vt:lpstr>
      <vt:lpstr>PowerPoint 프레젠테이션</vt:lpstr>
      <vt:lpstr>2015.4.</vt:lpstr>
      <vt:lpstr>PowerPoint 프레젠테이션</vt:lpstr>
      <vt:lpstr>PowerPoint 프레젠테이션</vt:lpstr>
      <vt:lpstr>팟캐스트 &lt;416의 목소리&gt;</vt:lpstr>
      <vt:lpstr>2016.03.02. </vt:lpstr>
      <vt:lpstr>PowerPoint 프레젠테이션</vt:lpstr>
      <vt:lpstr>답사</vt:lpstr>
      <vt:lpstr>PowerPoint 프레젠테이션</vt:lpstr>
      <vt:lpstr>PowerPoint 프레젠테이션</vt:lpstr>
      <vt:lpstr>두 번의 포옹</vt:lpstr>
      <vt:lpstr>2016.8.</vt:lpstr>
      <vt:lpstr>소설이면서 외침인 무엇!</vt:lpstr>
      <vt:lpstr>세 번째 포옹… 같은 소설들을 계속 쓰자!</vt:lpstr>
      <vt:lpstr>2017.4.</vt:lpstr>
      <vt:lpstr>           특별한 만남</vt:lpstr>
      <vt:lpstr>2017.6.</vt:lpstr>
      <vt:lpstr>생애의 사건</vt:lpstr>
      <vt:lpstr>생애의 사건</vt:lpstr>
      <vt:lpstr>복습</vt:lpstr>
      <vt:lpstr>고맙습니다!</vt:lpstr>
      <vt:lpstr>고맙습니다!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아름다운 그이는  사람이어라</dc:title>
  <dc:creator>user</dc:creator>
  <cp:lastModifiedBy>김탁환</cp:lastModifiedBy>
  <cp:revision>52</cp:revision>
  <dcterms:created xsi:type="dcterms:W3CDTF">2017-04-11T10:36:37Z</dcterms:created>
  <dcterms:modified xsi:type="dcterms:W3CDTF">2017-07-14T13:18:40Z</dcterms:modified>
</cp:coreProperties>
</file>