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2" r:id="rId6"/>
    <p:sldId id="263" r:id="rId7"/>
    <p:sldId id="284" r:id="rId8"/>
    <p:sldId id="272" r:id="rId9"/>
    <p:sldId id="261" r:id="rId10"/>
    <p:sldId id="265" r:id="rId11"/>
    <p:sldId id="266" r:id="rId12"/>
    <p:sldId id="271" r:id="rId13"/>
    <p:sldId id="285" r:id="rId14"/>
    <p:sldId id="270" r:id="rId15"/>
    <p:sldId id="280" r:id="rId16"/>
    <p:sldId id="286" r:id="rId17"/>
    <p:sldId id="268" r:id="rId18"/>
    <p:sldId id="282" r:id="rId19"/>
    <p:sldId id="267" r:id="rId20"/>
    <p:sldId id="279" r:id="rId21"/>
    <p:sldId id="264" r:id="rId22"/>
    <p:sldId id="283" r:id="rId23"/>
    <p:sldId id="274" r:id="rId24"/>
    <p:sldId id="290" r:id="rId25"/>
    <p:sldId id="288" r:id="rId26"/>
    <p:sldId id="287" r:id="rId27"/>
    <p:sldId id="289" r:id="rId28"/>
    <p:sldId id="277" r:id="rId29"/>
    <p:sldId id="276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655AE1-06C6-4D8A-832B-9EF50C7C7ECE}" v="4" dt="2022-02-11T00:51:10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>
      <p:cViewPr varScale="1">
        <p:scale>
          <a:sx n="66" d="100"/>
          <a:sy n="66" d="100"/>
        </p:scale>
        <p:origin x="72" y="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ran Kim" userId="98c03d71-fe44-4250-a6ed-b2ae27971807" providerId="ADAL" clId="{83655AE1-06C6-4D8A-832B-9EF50C7C7ECE}"/>
    <pc:docChg chg="modSld">
      <pc:chgData name="Yuran Kim" userId="98c03d71-fe44-4250-a6ed-b2ae27971807" providerId="ADAL" clId="{83655AE1-06C6-4D8A-832B-9EF50C7C7ECE}" dt="2022-02-11T00:51:10.184" v="3" actId="2085"/>
      <pc:docMkLst>
        <pc:docMk/>
      </pc:docMkLst>
      <pc:sldChg chg="modSp">
        <pc:chgData name="Yuran Kim" userId="98c03d71-fe44-4250-a6ed-b2ae27971807" providerId="ADAL" clId="{83655AE1-06C6-4D8A-832B-9EF50C7C7ECE}" dt="2022-02-11T00:51:10.184" v="3" actId="2085"/>
        <pc:sldMkLst>
          <pc:docMk/>
          <pc:sldMk cId="2351943504" sldId="256"/>
        </pc:sldMkLst>
        <pc:picChg chg="mod">
          <ac:chgData name="Yuran Kim" userId="98c03d71-fe44-4250-a6ed-b2ae27971807" providerId="ADAL" clId="{83655AE1-06C6-4D8A-832B-9EF50C7C7ECE}" dt="2022-02-11T00:51:10.184" v="3" actId="2085"/>
          <ac:picMkLst>
            <pc:docMk/>
            <pc:sldMk cId="2351943504" sldId="256"/>
            <ac:picMk id="102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13FB1-87B5-44CC-8AC6-FD9D777495BF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2D1C3-A721-4D62-B2ED-3096F34D16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D1C3-A721-4D62-B2ED-3096F34D163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37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D1C3-A721-4D62-B2ED-3096F34D163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36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92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16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7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4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52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6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48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72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72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53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78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2D9C-37E5-4B24-99F9-9F51C3A72895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DE70-D3A6-4B48-9EDE-22879B914D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7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864611" y="1124744"/>
            <a:ext cx="4244364" cy="2448272"/>
          </a:xfrm>
        </p:spPr>
        <p:txBody>
          <a:bodyPr>
            <a:normAutofit fontScale="90000"/>
          </a:bodyPr>
          <a:lstStyle/>
          <a:p>
            <a:br>
              <a:rPr lang="en-US" altLang="ko-KR" dirty="0"/>
            </a:br>
            <a:r>
              <a:rPr lang="ko-KR" altLang="en-US" dirty="0"/>
              <a:t>무엇을 </a:t>
            </a:r>
            <a:br>
              <a:rPr lang="en-US" altLang="ko-KR" dirty="0"/>
            </a:br>
            <a:r>
              <a:rPr lang="ko-KR" altLang="en-US" dirty="0"/>
              <a:t>선택할 것인가</a:t>
            </a:r>
            <a:r>
              <a:rPr lang="en-US" altLang="ko-KR" dirty="0"/>
              <a:t>?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75648" y="3284984"/>
            <a:ext cx="3168352" cy="1080120"/>
          </a:xfrm>
        </p:spPr>
        <p:txBody>
          <a:bodyPr/>
          <a:lstStyle/>
          <a:p>
            <a:r>
              <a:rPr lang="ko-KR" altLang="en-US" sz="2400" dirty="0"/>
              <a:t>강 종 수</a:t>
            </a:r>
            <a:endParaRPr lang="en-US" altLang="ko-KR" sz="2400" dirty="0"/>
          </a:p>
          <a:p>
            <a:r>
              <a:rPr lang="ko-KR" altLang="en-US" sz="1400" dirty="0"/>
              <a:t>강원대학교 사회복지학과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4" y="87340"/>
            <a:ext cx="4647876" cy="6395287"/>
          </a:xfrm>
          <a:prstGeom prst="rect">
            <a:avLst/>
          </a:prstGeom>
          <a:noFill/>
          <a:ln w="257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부제목 2"/>
          <p:cNvSpPr txBox="1">
            <a:spLocks/>
          </p:cNvSpPr>
          <p:nvPr/>
        </p:nvSpPr>
        <p:spPr>
          <a:xfrm>
            <a:off x="5796136" y="4509120"/>
            <a:ext cx="316835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"/>
          <a:stretch/>
        </p:blipFill>
        <p:spPr bwMode="auto">
          <a:xfrm>
            <a:off x="5188133" y="44624"/>
            <a:ext cx="1476000" cy="161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4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OECD</a:t>
            </a:r>
            <a:r>
              <a:rPr lang="ko-KR" altLang="en-US" sz="2800" dirty="0"/>
              <a:t>국가들의 사회지출 추이</a:t>
            </a:r>
            <a:r>
              <a:rPr lang="en-US" altLang="ko-KR" sz="2800" dirty="0"/>
              <a:t>(% of GDP)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37" y="1484784"/>
            <a:ext cx="917501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17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OECD </a:t>
            </a:r>
            <a:r>
              <a:rPr lang="ko-KR" altLang="en-US" sz="3200" dirty="0" err="1"/>
              <a:t>노인빈곤률</a:t>
            </a:r>
            <a:endParaRPr lang="ko-KR" alt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3999" cy="516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9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인구변화 추이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2800" dirty="0"/>
              <a:t>* 58</a:t>
            </a:r>
            <a:r>
              <a:rPr lang="ko-KR" altLang="en-US" sz="2800" dirty="0"/>
              <a:t>년생</a:t>
            </a:r>
            <a:r>
              <a:rPr lang="en-US" altLang="ko-KR" sz="2800" dirty="0"/>
              <a:t>(80</a:t>
            </a:r>
            <a:r>
              <a:rPr lang="ko-KR" altLang="en-US" sz="2800" dirty="0"/>
              <a:t>만</a:t>
            </a:r>
            <a:r>
              <a:rPr lang="en-US" altLang="ko-KR" sz="2800" dirty="0"/>
              <a:t>) / 71</a:t>
            </a:r>
            <a:r>
              <a:rPr lang="ko-KR" altLang="en-US" sz="2800" dirty="0"/>
              <a:t>년생</a:t>
            </a:r>
            <a:r>
              <a:rPr lang="en-US" altLang="ko-KR" sz="2800" dirty="0"/>
              <a:t>(95</a:t>
            </a:r>
            <a:r>
              <a:rPr lang="ko-KR" altLang="en-US" sz="2800" dirty="0"/>
              <a:t>만</a:t>
            </a:r>
            <a:r>
              <a:rPr lang="en-US" altLang="ko-KR" sz="2800" dirty="0"/>
              <a:t>) –</a:t>
            </a:r>
            <a:r>
              <a:rPr lang="ko-KR" altLang="en-US" sz="2800" dirty="0"/>
              <a:t>중간나이 </a:t>
            </a:r>
            <a:r>
              <a:rPr lang="en-US" altLang="ko-KR" sz="2800" dirty="0"/>
              <a:t>40.2</a:t>
            </a:r>
            <a:r>
              <a:rPr lang="ko-KR" altLang="en-US" sz="2800" dirty="0"/>
              <a:t>세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- </a:t>
            </a:r>
            <a:r>
              <a:rPr lang="ko-KR" altLang="en-US" sz="2800" dirty="0"/>
              <a:t>출산율 </a:t>
            </a:r>
            <a:r>
              <a:rPr lang="en-US" altLang="ko-KR" sz="2800" dirty="0"/>
              <a:t>1.08</a:t>
            </a:r>
            <a:r>
              <a:rPr lang="ko-KR" altLang="en-US" sz="2800" dirty="0"/>
              <a:t>명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43" y="1268761"/>
            <a:ext cx="9179743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07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한국의 가구 구성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* </a:t>
            </a:r>
            <a:r>
              <a:rPr lang="ko-KR" altLang="en-US" dirty="0"/>
              <a:t>이혼율 </a:t>
            </a:r>
            <a:r>
              <a:rPr lang="en-US" altLang="ko-KR" dirty="0"/>
              <a:t>– </a:t>
            </a:r>
            <a:r>
              <a:rPr lang="en-US" altLang="ko-KR" sz="2800" dirty="0"/>
              <a:t>1000</a:t>
            </a:r>
            <a:r>
              <a:rPr lang="ko-KR" altLang="en-US" sz="2800" dirty="0"/>
              <a:t>명당 </a:t>
            </a:r>
            <a:r>
              <a:rPr lang="en-US" altLang="ko-KR" sz="2800" dirty="0"/>
              <a:t>3.5</a:t>
            </a:r>
            <a:r>
              <a:rPr lang="ko-KR" altLang="en-US" sz="2800" dirty="0"/>
              <a:t>명 </a:t>
            </a:r>
            <a:r>
              <a:rPr lang="en-US" altLang="ko-KR" sz="2800" dirty="0"/>
              <a:t>/ OECD</a:t>
            </a:r>
            <a:r>
              <a:rPr lang="ko-KR" altLang="en-US" sz="2800" dirty="0"/>
              <a:t>평균 </a:t>
            </a:r>
            <a:r>
              <a:rPr lang="en-US" altLang="ko-KR" sz="2800" dirty="0"/>
              <a:t>1.5</a:t>
            </a:r>
            <a:r>
              <a:rPr lang="ko-KR" altLang="en-US" sz="2800" dirty="0"/>
              <a:t>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57" y="1340768"/>
            <a:ext cx="9200357" cy="425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14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저임금 근로자 비중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52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" y="764704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38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/>
              <a:t>오바마의</a:t>
            </a:r>
            <a:r>
              <a:rPr lang="ko-KR" altLang="en-US" sz="3200" dirty="0"/>
              <a:t> 최저임금 </a:t>
            </a:r>
            <a:r>
              <a:rPr lang="en-US" altLang="ko-KR" sz="3200" dirty="0"/>
              <a:t>$10.10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* </a:t>
            </a:r>
            <a:r>
              <a:rPr lang="ko-KR" altLang="en-US" sz="2400" dirty="0"/>
              <a:t>임금 인상이 미국 경제발전을 이끈다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소득주도성장론</a:t>
            </a:r>
            <a:r>
              <a:rPr lang="en-US" altLang="ko-KR" sz="2400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2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공공병상 비율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30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29"/>
            <a:ext cx="4002097" cy="574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5"/>
            <a:ext cx="6334125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05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근로자 근속기간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" y="1241376"/>
            <a:ext cx="9144000" cy="528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1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</a:t>
            </a:r>
            <a:r>
              <a:rPr lang="ko-KR" altLang="en-US" dirty="0" err="1"/>
              <a:t>김연명</a:t>
            </a:r>
            <a:r>
              <a:rPr lang="ko-KR" altLang="en-US" dirty="0"/>
              <a:t>                신광영  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                                    </a:t>
            </a:r>
            <a:r>
              <a:rPr lang="ko-KR" altLang="en-US" dirty="0"/>
              <a:t>양재진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윤홍식      이정우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2" y="592033"/>
            <a:ext cx="2232741" cy="25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7897"/>
            <a:ext cx="2120482" cy="265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52" y="443718"/>
            <a:ext cx="2217757" cy="283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04" y="4149080"/>
            <a:ext cx="2232248" cy="226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8" y="3789040"/>
            <a:ext cx="2201267" cy="221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328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연도별 </a:t>
            </a:r>
            <a:r>
              <a:rPr lang="ko-KR" altLang="en-US" sz="3200" dirty="0" err="1"/>
              <a:t>국민부담율</a:t>
            </a:r>
            <a:r>
              <a:rPr lang="en-US" altLang="ko-KR" sz="3200" dirty="0"/>
              <a:t>(</a:t>
            </a:r>
            <a:r>
              <a:rPr lang="ko-KR" altLang="en-US" sz="3200" dirty="0"/>
              <a:t>조세</a:t>
            </a:r>
            <a:r>
              <a:rPr lang="en-US" altLang="ko-KR" sz="3200" dirty="0"/>
              <a:t>+</a:t>
            </a:r>
            <a:r>
              <a:rPr lang="ko-KR" altLang="en-US" sz="3200" dirty="0"/>
              <a:t>사회보험료</a:t>
            </a:r>
            <a:r>
              <a:rPr lang="en-US" altLang="ko-KR" sz="3200" dirty="0"/>
              <a:t>) </a:t>
            </a:r>
            <a:r>
              <a:rPr lang="ko-KR" altLang="en-US" sz="3200" dirty="0"/>
              <a:t>추이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277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42854" y="1196752"/>
            <a:ext cx="3301146" cy="1143000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한국인의 </a:t>
            </a:r>
            <a:br>
              <a:rPr lang="en-US" altLang="ko-KR" sz="3200" dirty="0"/>
            </a:br>
            <a:r>
              <a:rPr lang="ko-KR" altLang="en-US" sz="3200" dirty="0"/>
              <a:t>생활비 비중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59215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21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r="384"/>
          <a:stretch/>
        </p:blipFill>
        <p:spPr bwMode="auto">
          <a:xfrm>
            <a:off x="0" y="692696"/>
            <a:ext cx="9108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9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복지체제의 </a:t>
            </a:r>
            <a:r>
              <a:rPr lang="en-US" altLang="ko-KR" sz="3200" dirty="0"/>
              <a:t>3</a:t>
            </a:r>
            <a:r>
              <a:rPr lang="ko-KR" altLang="en-US" sz="3200" dirty="0"/>
              <a:t>가지 유형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15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5721499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* </a:t>
            </a:r>
            <a:r>
              <a:rPr lang="ko-KR" altLang="en-US" dirty="0" err="1"/>
              <a:t>쌍용자동차</a:t>
            </a:r>
            <a:r>
              <a:rPr lang="ko-KR" altLang="en-US" dirty="0"/>
              <a:t> 사태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sz="2800" dirty="0"/>
              <a:t>상하이자동차 인수 후</a:t>
            </a:r>
            <a:endParaRPr lang="en-US" altLang="ko-KR" sz="2800" dirty="0"/>
          </a:p>
          <a:p>
            <a:pPr>
              <a:buFontTx/>
              <a:buChar char="-"/>
            </a:pPr>
            <a:r>
              <a:rPr lang="en-US" altLang="ko-KR" sz="2800" dirty="0"/>
              <a:t>2009</a:t>
            </a:r>
            <a:r>
              <a:rPr lang="ko-KR" altLang="en-US" sz="2800" dirty="0"/>
              <a:t>년 </a:t>
            </a:r>
            <a:r>
              <a:rPr lang="en-US" altLang="ko-KR" sz="2800" dirty="0"/>
              <a:t>2646</a:t>
            </a:r>
            <a:r>
              <a:rPr lang="ko-KR" altLang="en-US" sz="2800" dirty="0"/>
              <a:t>명 정리해고</a:t>
            </a:r>
            <a:endParaRPr lang="en-US" altLang="ko-KR" sz="2800" dirty="0"/>
          </a:p>
          <a:p>
            <a:pPr>
              <a:buFontTx/>
              <a:buChar char="-"/>
            </a:pPr>
            <a:r>
              <a:rPr lang="en-US" altLang="ko-KR" sz="2800" dirty="0"/>
              <a:t>14</a:t>
            </a:r>
            <a:r>
              <a:rPr lang="ko-KR" altLang="en-US" sz="2800" dirty="0"/>
              <a:t>명 자살</a:t>
            </a:r>
            <a:r>
              <a:rPr lang="en-US" altLang="ko-KR" sz="2800" dirty="0"/>
              <a:t>, 9</a:t>
            </a:r>
            <a:r>
              <a:rPr lang="ko-KR" altLang="en-US" sz="2800" dirty="0"/>
              <a:t>명 질환사망</a:t>
            </a:r>
            <a:endParaRPr lang="en-US" altLang="ko-KR" sz="2800" dirty="0"/>
          </a:p>
          <a:p>
            <a:pPr>
              <a:buFontTx/>
              <a:buChar char="-"/>
            </a:pPr>
            <a:r>
              <a:rPr lang="ko-KR" altLang="en-US" sz="2800" dirty="0"/>
              <a:t>해고 근거인 회계조작</a:t>
            </a:r>
            <a:endParaRPr lang="en-US" altLang="ko-KR" sz="2800" dirty="0"/>
          </a:p>
          <a:p>
            <a:pPr>
              <a:buFontTx/>
              <a:buChar char="-"/>
            </a:pPr>
            <a:r>
              <a:rPr lang="ko-KR" altLang="en-US" sz="2800" dirty="0"/>
              <a:t>법원의 복직판결 </a:t>
            </a:r>
            <a:r>
              <a:rPr lang="ko-KR" altLang="en-US" sz="2800" dirty="0" err="1"/>
              <a:t>미이행</a:t>
            </a:r>
            <a:endParaRPr lang="en-US" altLang="ko-KR" sz="2800" dirty="0"/>
          </a:p>
          <a:p>
            <a:pPr>
              <a:buFontTx/>
              <a:buChar char="-"/>
            </a:pPr>
            <a:endParaRPr lang="en-US" altLang="ko-KR" sz="2800" dirty="0"/>
          </a:p>
          <a:p>
            <a:pPr>
              <a:buFontTx/>
              <a:buChar char="-"/>
            </a:pPr>
            <a:endParaRPr lang="en-US" altLang="ko-KR" sz="2800" dirty="0"/>
          </a:p>
          <a:p>
            <a:pPr marL="0" indent="0">
              <a:buNone/>
            </a:pPr>
            <a:r>
              <a:rPr lang="ko-KR" altLang="en-US" sz="2000" dirty="0"/>
              <a:t>                                                    부실한 복지제도가 극한 투쟁과 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                                                 </a:t>
            </a:r>
            <a:r>
              <a:rPr lang="ko-KR" altLang="en-US" sz="2000" dirty="0"/>
              <a:t>경영의 어려움을 가중시킨다</a:t>
            </a:r>
            <a:r>
              <a:rPr lang="en-US" altLang="ko-KR" sz="2000" dirty="0"/>
              <a:t>.</a:t>
            </a:r>
          </a:p>
          <a:p>
            <a:pPr>
              <a:buFontTx/>
              <a:buChar char="-"/>
            </a:pPr>
            <a:endParaRPr lang="ko-KR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4301758"/>
            <a:ext cx="4850508" cy="256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76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출산율 </a:t>
            </a:r>
            <a:r>
              <a:rPr lang="en-US" altLang="ko-KR" dirty="0"/>
              <a:t>1.08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2800" dirty="0"/>
              <a:t>* </a:t>
            </a:r>
            <a:r>
              <a:rPr lang="ko-KR" altLang="en-US" sz="2800" dirty="0"/>
              <a:t>생산가능인구 </a:t>
            </a:r>
            <a:r>
              <a:rPr lang="en-US" altLang="ko-KR" sz="2800" dirty="0"/>
              <a:t>1%</a:t>
            </a:r>
            <a:r>
              <a:rPr lang="ko-KR" altLang="en-US" sz="2800" dirty="0"/>
              <a:t> 늘면 </a:t>
            </a:r>
            <a:r>
              <a:rPr lang="en-US" altLang="ko-KR" sz="2800" dirty="0"/>
              <a:t>GDP 0.08% </a:t>
            </a:r>
            <a:r>
              <a:rPr lang="ko-KR" altLang="en-US" sz="2800" dirty="0"/>
              <a:t>증가 </a:t>
            </a:r>
            <a:r>
              <a:rPr lang="en-US" altLang="ko-KR" sz="2800" dirty="0"/>
              <a:t>/ </a:t>
            </a:r>
            <a:r>
              <a:rPr lang="ko-KR" altLang="en-US" sz="2800" dirty="0"/>
              <a:t>노인인구 </a:t>
            </a:r>
            <a:r>
              <a:rPr lang="en-US" altLang="ko-KR" sz="2800" dirty="0"/>
              <a:t>1% </a:t>
            </a:r>
            <a:r>
              <a:rPr lang="ko-KR" altLang="en-US" sz="2800" dirty="0"/>
              <a:t>늘면 성장률 </a:t>
            </a:r>
            <a:r>
              <a:rPr lang="en-US" altLang="ko-KR" sz="2800" dirty="0"/>
              <a:t>0.04% </a:t>
            </a:r>
            <a:r>
              <a:rPr lang="ko-KR" altLang="en-US" sz="2800" dirty="0"/>
              <a:t>하락</a:t>
            </a:r>
            <a:r>
              <a:rPr lang="en-US" altLang="ko-KR" sz="2800" dirty="0"/>
              <a:t>(IMF)</a:t>
            </a:r>
            <a:endParaRPr lang="ko-KR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" y="1340768"/>
            <a:ext cx="917120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640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제</a:t>
            </a:r>
            <a:r>
              <a:rPr lang="en-US" altLang="ko-KR" sz="3200" dirty="0"/>
              <a:t>1</a:t>
            </a:r>
            <a:r>
              <a:rPr lang="ko-KR" altLang="en-US" sz="3200" dirty="0"/>
              <a:t>장 복지는 좌파의 정책일까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비스마르크</a:t>
            </a:r>
            <a:r>
              <a:rPr lang="en-US" altLang="ko-KR" dirty="0"/>
              <a:t>(</a:t>
            </a:r>
            <a:r>
              <a:rPr lang="ko-KR" altLang="en-US" dirty="0"/>
              <a:t>독일</a:t>
            </a:r>
            <a:r>
              <a:rPr lang="en-US" altLang="ko-KR" dirty="0"/>
              <a:t>)       </a:t>
            </a:r>
            <a:r>
              <a:rPr lang="ko-KR" altLang="en-US" dirty="0" err="1"/>
              <a:t>베버리지와</a:t>
            </a:r>
            <a:r>
              <a:rPr lang="ko-KR" altLang="en-US" dirty="0"/>
              <a:t> 처칠</a:t>
            </a:r>
            <a:r>
              <a:rPr lang="en-US" altLang="ko-KR" dirty="0"/>
              <a:t>(</a:t>
            </a:r>
            <a:r>
              <a:rPr lang="ko-KR" altLang="en-US" dirty="0"/>
              <a:t>영국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ko-KR" alt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불안정한 수입 때문에 국가에 적대감을 느끼는 근로자들의 미래를 보장하기 위해 예산을 지출한다면</a:t>
            </a:r>
            <a:r>
              <a:rPr lang="en-US" altLang="ko-K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이것은 곧 우리 자신의 미래를 보장하는 것이요</a:t>
            </a:r>
            <a:r>
              <a:rPr lang="en-US" altLang="ko-K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우리 자신을 위한 투자가 될 수 있다</a:t>
            </a:r>
            <a:r>
              <a:rPr lang="en-US" altLang="ko-K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”(</a:t>
            </a:r>
            <a:r>
              <a:rPr lang="ko-KR" alt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비스마르크</a:t>
            </a:r>
            <a:r>
              <a:rPr lang="en-US" altLang="ko-K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8" y="1772816"/>
            <a:ext cx="2555776" cy="308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75014"/>
            <a:ext cx="2318913" cy="272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-224" r="36114" b="2201"/>
          <a:stretch/>
        </p:blipFill>
        <p:spPr bwMode="auto">
          <a:xfrm>
            <a:off x="6637259" y="2175012"/>
            <a:ext cx="2304256" cy="27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19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39"/>
          <a:stretch/>
        </p:blipFill>
        <p:spPr bwMode="auto">
          <a:xfrm>
            <a:off x="0" y="1203252"/>
            <a:ext cx="439248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8" b="1694"/>
          <a:stretch/>
        </p:blipFill>
        <p:spPr bwMode="auto">
          <a:xfrm>
            <a:off x="4788024" y="1203252"/>
            <a:ext cx="4355976" cy="455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502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3600" dirty="0"/>
              <a:t>“</a:t>
            </a:r>
            <a:r>
              <a:rPr lang="ko-KR" altLang="en-US" sz="3600" dirty="0"/>
              <a:t>오늘날에는 복지가 곧 국방이다</a:t>
            </a:r>
            <a:r>
              <a:rPr lang="en-US" altLang="ko-KR" sz="3600" dirty="0"/>
              <a:t>. </a:t>
            </a:r>
            <a:r>
              <a:rPr lang="ko-KR" altLang="en-US" sz="3600" dirty="0"/>
              <a:t>과거에는 국방이 외부로부터 받는 위협에 대비해 국토와 국민을 지킨다는 의미로 쓰였다</a:t>
            </a:r>
            <a:r>
              <a:rPr lang="en-US" altLang="ko-KR" sz="3600" dirty="0"/>
              <a:t>. </a:t>
            </a:r>
            <a:r>
              <a:rPr lang="ko-KR" altLang="en-US" sz="3600" dirty="0"/>
              <a:t>현대적 의미의 국방은 실업</a:t>
            </a:r>
            <a:r>
              <a:rPr lang="en-US" altLang="ko-KR" sz="3600" dirty="0"/>
              <a:t>, </a:t>
            </a:r>
            <a:r>
              <a:rPr lang="ko-KR" altLang="en-US" sz="3600" dirty="0"/>
              <a:t>빈곤</a:t>
            </a:r>
            <a:r>
              <a:rPr lang="en-US" altLang="ko-KR" sz="3600" dirty="0"/>
              <a:t>, </a:t>
            </a:r>
            <a:r>
              <a:rPr lang="ko-KR" altLang="en-US" sz="3600" dirty="0"/>
              <a:t>질병</a:t>
            </a:r>
            <a:r>
              <a:rPr lang="en-US" altLang="ko-KR" sz="3600" dirty="0"/>
              <a:t>, </a:t>
            </a:r>
            <a:r>
              <a:rPr lang="ko-KR" altLang="en-US" sz="3600" dirty="0"/>
              <a:t>고령화 등 국가 내부의 다양한 사회적 위협으로부터 국민을 보호하는 것이다</a:t>
            </a:r>
            <a:r>
              <a:rPr lang="en-US" altLang="ko-KR" sz="3600" dirty="0"/>
              <a:t>. </a:t>
            </a:r>
            <a:r>
              <a:rPr lang="ko-KR" altLang="en-US" sz="3600" dirty="0"/>
              <a:t>그렇다면 복지정책은 국방의 핵심이다</a:t>
            </a:r>
            <a:r>
              <a:rPr lang="en-US" altLang="ko-KR" sz="3600" dirty="0"/>
              <a:t>”(p.53).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63304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감사합니다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행복하세요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31" y="404664"/>
            <a:ext cx="568896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48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가지 거짓과 진실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복지는 좌파의 정책일까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대한민국은 과연 복지국가인가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복지국가의 큰 정부는 비효율적일까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4. </a:t>
            </a:r>
            <a:r>
              <a:rPr lang="ko-KR" altLang="en-US" dirty="0"/>
              <a:t>복지국가는 쇠퇴하고 있는 것일까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5. </a:t>
            </a:r>
            <a:r>
              <a:rPr lang="ko-KR" altLang="en-US" dirty="0"/>
              <a:t>복지국가는 도덕적 해이를 가져올까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6. </a:t>
            </a:r>
            <a:r>
              <a:rPr lang="ko-KR" altLang="en-US" dirty="0"/>
              <a:t>복지국가는 성장 및 세계화와 상극일까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7. </a:t>
            </a:r>
            <a:r>
              <a:rPr lang="ko-KR" altLang="en-US" dirty="0"/>
              <a:t>보편적 복지는 무책임한 </a:t>
            </a:r>
            <a:r>
              <a:rPr lang="ko-KR" altLang="en-US" dirty="0" err="1"/>
              <a:t>퍼주기일까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692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752"/>
            <a:ext cx="8676457" cy="517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3407" y="5190652"/>
            <a:ext cx="8273009" cy="685562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* </a:t>
            </a:r>
            <a:r>
              <a:rPr lang="ko-KR" altLang="en-US" sz="3200" dirty="0"/>
              <a:t>서울시 주민투표</a:t>
            </a:r>
            <a:r>
              <a:rPr lang="en-US" altLang="ko-KR" sz="2000" dirty="0"/>
              <a:t>(2011.8.24.)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0914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* </a:t>
            </a:r>
            <a:r>
              <a:rPr lang="ko-KR" altLang="en-US" dirty="0"/>
              <a:t>송파구 세 모녀 자살사건</a:t>
            </a:r>
            <a:r>
              <a:rPr lang="en-US" altLang="ko-KR" sz="2000" dirty="0"/>
              <a:t>(2014.2.26.)</a:t>
            </a:r>
          </a:p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자살률 </a:t>
            </a:r>
            <a:r>
              <a:rPr lang="en-US" altLang="ko-KR" dirty="0"/>
              <a:t>: </a:t>
            </a:r>
            <a:r>
              <a:rPr lang="en-US" altLang="ko-KR" sz="2400" dirty="0"/>
              <a:t>10</a:t>
            </a:r>
            <a:r>
              <a:rPr lang="ko-KR" altLang="en-US" sz="2400" dirty="0" err="1"/>
              <a:t>만명당</a:t>
            </a:r>
            <a:r>
              <a:rPr lang="ko-KR" altLang="en-US" sz="2400" dirty="0"/>
              <a:t> </a:t>
            </a:r>
            <a:r>
              <a:rPr lang="en-US" altLang="ko-KR" sz="2400" dirty="0"/>
              <a:t>24</a:t>
            </a:r>
            <a:r>
              <a:rPr lang="ko-KR" altLang="en-US" sz="2400" dirty="0"/>
              <a:t>명</a:t>
            </a:r>
            <a:r>
              <a:rPr lang="en-US" altLang="ko-KR" sz="2400" dirty="0"/>
              <a:t>(</a:t>
            </a:r>
            <a:r>
              <a:rPr lang="ko-KR" altLang="en-US" sz="2400" dirty="0"/>
              <a:t>하루 </a:t>
            </a:r>
            <a:r>
              <a:rPr lang="en-US" altLang="ko-KR" sz="2400" dirty="0"/>
              <a:t>40</a:t>
            </a:r>
            <a:r>
              <a:rPr lang="ko-KR" altLang="en-US" sz="2400" dirty="0"/>
              <a:t>명</a:t>
            </a:r>
            <a:r>
              <a:rPr lang="en-US" altLang="ko-KR" sz="2400" dirty="0"/>
              <a:t>)</a:t>
            </a:r>
            <a:r>
              <a:rPr lang="ko-KR" altLang="en-US" sz="2400" dirty="0"/>
              <a:t> </a:t>
            </a:r>
            <a:r>
              <a:rPr lang="en-US" altLang="ko-KR" sz="2400" dirty="0"/>
              <a:t>/ OECD</a:t>
            </a:r>
            <a:r>
              <a:rPr lang="ko-KR" altLang="en-US" sz="2400" dirty="0"/>
              <a:t>평균 </a:t>
            </a:r>
            <a:r>
              <a:rPr lang="en-US" altLang="ko-KR" sz="2400" dirty="0"/>
              <a:t>11</a:t>
            </a:r>
            <a:r>
              <a:rPr lang="ko-KR" altLang="en-US" sz="2400" dirty="0"/>
              <a:t>명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60"/>
            <a:ext cx="8845287" cy="515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02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80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ko-KR" altLang="en-US" dirty="0"/>
              <a:t>                                   </a:t>
            </a:r>
            <a:r>
              <a:rPr lang="en-US" altLang="ko-KR" dirty="0"/>
              <a:t>* </a:t>
            </a:r>
            <a:r>
              <a:rPr lang="ko-KR" altLang="en-US" dirty="0"/>
              <a:t>인천 노부부</a:t>
            </a:r>
            <a:endParaRPr lang="en-US" altLang="ko-KR" dirty="0"/>
          </a:p>
          <a:p>
            <a:r>
              <a:rPr lang="en-US" altLang="ko-KR" dirty="0"/>
              <a:t>                                     </a:t>
            </a:r>
            <a:r>
              <a:rPr lang="ko-KR" altLang="en-US" dirty="0"/>
              <a:t>자살사건</a:t>
            </a:r>
            <a:r>
              <a:rPr lang="en-US" altLang="ko-KR" sz="2000" dirty="0"/>
              <a:t>(2012.6.25)</a:t>
            </a:r>
          </a:p>
          <a:p>
            <a:r>
              <a:rPr lang="en-US" altLang="ko-KR" dirty="0"/>
              <a:t>                                    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8" y="0"/>
            <a:ext cx="58912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9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빈곤의 사각지대 실태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38" y="1340768"/>
            <a:ext cx="916783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55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922114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한국의 현실 이모저모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7046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3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316</TotalTime>
  <Words>363</Words>
  <Application>Microsoft Office PowerPoint</Application>
  <PresentationFormat>화면 슬라이드 쇼(4:3)</PresentationFormat>
  <Paragraphs>115</Paragraphs>
  <Slides>29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2" baseType="lpstr">
      <vt:lpstr>맑은 고딕</vt:lpstr>
      <vt:lpstr>Arial</vt:lpstr>
      <vt:lpstr>Office 테마</vt:lpstr>
      <vt:lpstr> 무엇을  선택할 것인가? </vt:lpstr>
      <vt:lpstr>PowerPoint 프레젠테이션</vt:lpstr>
      <vt:lpstr>7가지 거짓과 진실</vt:lpstr>
      <vt:lpstr>* 서울시 주민투표(2011.8.24.)</vt:lpstr>
      <vt:lpstr>PowerPoint 프레젠테이션</vt:lpstr>
      <vt:lpstr>PowerPoint 프레젠테이션</vt:lpstr>
      <vt:lpstr>PowerPoint 프레젠테이션</vt:lpstr>
      <vt:lpstr>빈곤의 사각지대 실태</vt:lpstr>
      <vt:lpstr>한국의 현실 이모저모</vt:lpstr>
      <vt:lpstr>OECD국가들의 사회지출 추이(% of GDP)</vt:lpstr>
      <vt:lpstr>OECD 노인빈곤률</vt:lpstr>
      <vt:lpstr>인구변화 추이</vt:lpstr>
      <vt:lpstr>한국의 가구 구성</vt:lpstr>
      <vt:lpstr>저임금 근로자 비중</vt:lpstr>
      <vt:lpstr>PowerPoint 프레젠테이션</vt:lpstr>
      <vt:lpstr>오바마의 최저임금 $10.10</vt:lpstr>
      <vt:lpstr>공공병상 비율</vt:lpstr>
      <vt:lpstr>PowerPoint 프레젠테이션</vt:lpstr>
      <vt:lpstr>근로자 근속기간</vt:lpstr>
      <vt:lpstr>연도별 국민부담율(조세+사회보험료) 추이</vt:lpstr>
      <vt:lpstr>한국인의  생활비 비중</vt:lpstr>
      <vt:lpstr>PowerPoint 프레젠테이션</vt:lpstr>
      <vt:lpstr>복지체제의 3가지 유형</vt:lpstr>
      <vt:lpstr>PowerPoint 프레젠테이션</vt:lpstr>
      <vt:lpstr>출산율 1.08</vt:lpstr>
      <vt:lpstr>제1장 복지는 좌파의 정책일까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무엇을 선택할 것인가?</dc:title>
  <dc:creator>USER</dc:creator>
  <cp:lastModifiedBy>Yuran Kim</cp:lastModifiedBy>
  <cp:revision>34</cp:revision>
  <dcterms:created xsi:type="dcterms:W3CDTF">2014-03-25T21:19:48Z</dcterms:created>
  <dcterms:modified xsi:type="dcterms:W3CDTF">2022-02-11T00:51:32Z</dcterms:modified>
</cp:coreProperties>
</file>