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480" r:id="rId2"/>
    <p:sldId id="425" r:id="rId3"/>
    <p:sldId id="426" r:id="rId4"/>
    <p:sldId id="427" r:id="rId5"/>
    <p:sldId id="428" r:id="rId6"/>
    <p:sldId id="429" r:id="rId7"/>
    <p:sldId id="481" r:id="rId8"/>
    <p:sldId id="482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4" r:id="rId44"/>
    <p:sldId id="465" r:id="rId45"/>
    <p:sldId id="466" r:id="rId46"/>
    <p:sldId id="467" r:id="rId47"/>
    <p:sldId id="468" r:id="rId48"/>
    <p:sldId id="395" r:id="rId49"/>
    <p:sldId id="469" r:id="rId50"/>
    <p:sldId id="470" r:id="rId51"/>
    <p:sldId id="471" r:id="rId52"/>
    <p:sldId id="472" r:id="rId53"/>
    <p:sldId id="473" r:id="rId54"/>
    <p:sldId id="474" r:id="rId55"/>
    <p:sldId id="475" r:id="rId56"/>
    <p:sldId id="476" r:id="rId57"/>
    <p:sldId id="477" r:id="rId58"/>
    <p:sldId id="478" r:id="rId59"/>
    <p:sldId id="483" r:id="rId60"/>
  </p:sldIdLst>
  <p:sldSz cx="14631988" cy="91519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3">
          <p15:clr>
            <a:srgbClr val="A4A3A4"/>
          </p15:clr>
        </p15:guide>
        <p15:guide id="2" orient="horz" pos="5241">
          <p15:clr>
            <a:srgbClr val="A4A3A4"/>
          </p15:clr>
        </p15:guide>
        <p15:guide id="3" orient="horz" pos="1612">
          <p15:clr>
            <a:srgbClr val="A4A3A4"/>
          </p15:clr>
        </p15:guide>
        <p15:guide id="4" pos="1660">
          <p15:clr>
            <a:srgbClr val="A4A3A4"/>
          </p15:clr>
        </p15:guide>
        <p15:guide id="5" pos="7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243"/>
    <a:srgbClr val="9E8850"/>
    <a:srgbClr val="C8A560"/>
    <a:srgbClr val="7F7649"/>
    <a:srgbClr val="EAE1C0"/>
    <a:srgbClr val="5A5434"/>
    <a:srgbClr val="C2A746"/>
    <a:srgbClr val="726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2" y="1122"/>
      </p:cViewPr>
      <p:guideLst>
        <p:guide orient="horz" pos="523"/>
        <p:guide orient="horz" pos="5241"/>
        <p:guide orient="horz" pos="1612"/>
        <p:guide pos="1660"/>
        <p:guide pos="7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64D7D5-5565-4CA9-B490-AC88C87D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999" y="1497783"/>
            <a:ext cx="10973991" cy="3186230"/>
          </a:xfrm>
        </p:spPr>
        <p:txBody>
          <a:bodyPr anchor="b"/>
          <a:lstStyle>
            <a:lvl1pPr algn="ctr">
              <a:defRPr sz="720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62FE57-672D-4639-AEBC-3CB25DCD0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999" y="4806887"/>
            <a:ext cx="10973991" cy="2209599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86" indent="0" algn="ctr">
              <a:buNone/>
              <a:defRPr sz="2400"/>
            </a:lvl2pPr>
            <a:lvl3pPr marL="1097371" indent="0" algn="ctr">
              <a:buNone/>
              <a:defRPr sz="2160"/>
            </a:lvl3pPr>
            <a:lvl4pPr marL="1646057" indent="0" algn="ctr">
              <a:buNone/>
              <a:defRPr sz="1920"/>
            </a:lvl4pPr>
            <a:lvl5pPr marL="2194743" indent="0" algn="ctr">
              <a:buNone/>
              <a:defRPr sz="1920"/>
            </a:lvl5pPr>
            <a:lvl6pPr marL="2743429" indent="0" algn="ctr">
              <a:buNone/>
              <a:defRPr sz="1920"/>
            </a:lvl6pPr>
            <a:lvl7pPr marL="3292114" indent="0" algn="ctr">
              <a:buNone/>
              <a:defRPr sz="1920"/>
            </a:lvl7pPr>
            <a:lvl8pPr marL="3840800" indent="0" algn="ctr">
              <a:buNone/>
              <a:defRPr sz="1920"/>
            </a:lvl8pPr>
            <a:lvl9pPr marL="4389486" indent="0" algn="ctr">
              <a:buNone/>
              <a:defRPr sz="192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FD8864-C06B-4E0C-8AAF-6FCF2653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8E74E-33B8-40FB-9B63-49E48E0A11A1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A06D0C-8694-490F-8E3E-879C6158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ECC5F3-7848-40B4-9E64-389A6579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AD48-293D-4661-954B-44F225E775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75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0A91C3-0089-4D8A-9ADD-83C595B6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FF4DF50-7A39-434B-800D-2E39627C6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4B1316-82F0-4A45-B774-5F920F1D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113ED-2381-49B6-B8DB-19FC830E6527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72613C-8361-43F5-9C54-E344A35D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1DB82-EDE4-42AD-B10A-A89937A5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B627-016C-4924-B60C-EA090A2631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72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8BFD58C-D7F0-48D5-8DB4-C88A6D4DE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71017" y="487256"/>
            <a:ext cx="3155022" cy="77558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AE02C3-8894-4A43-97D5-1361267E6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949" y="487256"/>
            <a:ext cx="9282167" cy="77558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7C0558-C92D-46FE-9FE9-4A139544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8E167-0740-4C1A-A990-5B42018A5DC2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FF8E4B-131C-4420-94E6-32ABF6C0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49E056-0A00-4C3A-B710-39535E2E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FAEB-0E44-4FC9-BC9D-2C45460CD9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8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B00E5-1556-4870-90A0-2A0AF6B6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AD4F50-EC0F-4C2A-A757-D9AD2EDFE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1F17BD-045C-4AAF-8318-9A2DA7A0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F0104-4B3D-419C-B965-3E1243CCF042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0E53F2-E2A6-416F-8A57-76CADF83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1DA1E5-FF22-4294-A3B9-195405C7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C05-1C84-48F0-9963-7D7D641373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95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148A02-A5D1-4E50-BBEE-EC9CBC19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28" y="2281630"/>
            <a:ext cx="12620090" cy="3806951"/>
          </a:xfrm>
        </p:spPr>
        <p:txBody>
          <a:bodyPr anchor="b"/>
          <a:lstStyle>
            <a:lvl1pPr>
              <a:defRPr sz="720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900A80-3C28-4F2E-AA1C-2877AF5D0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328" y="6124597"/>
            <a:ext cx="12620090" cy="2001986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8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371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605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743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42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211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8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48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EF5A1A-9188-4BB0-AA73-D7D0D79C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024D3-3C79-4B27-AD19-E00F7A04D25A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AE05CE-0816-41D3-BDD6-BB32A5C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5F9BEC-7329-442D-9056-FADE571C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72C-1FF9-4B0C-B12C-4265B62569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59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E4DE8B-8895-4DB1-997A-B94D9F65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B96C59-E810-4454-B052-14CABBCA4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949" y="2436280"/>
            <a:ext cx="6218595" cy="58068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3FB361-67FD-4115-A785-5F7100A03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7444" y="2436280"/>
            <a:ext cx="6218595" cy="58068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788877-1E44-4DBC-A2A6-7B5F4D01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585B4-7152-47B0-A7E3-302D60767BB2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7A1074-7E86-49DA-92CB-C171F458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8953E9-29D1-491A-BA03-B1027863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AAC2-287E-4827-93F8-2280EE711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26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E3503-74BC-4422-932B-7A670B50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55" y="487256"/>
            <a:ext cx="12620090" cy="176895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A1A900-DA21-4B6E-BE3D-43F4B44E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856" y="2243497"/>
            <a:ext cx="6190016" cy="109950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86" indent="0">
              <a:buNone/>
              <a:defRPr sz="2400" b="1"/>
            </a:lvl2pPr>
            <a:lvl3pPr marL="1097371" indent="0">
              <a:buNone/>
              <a:defRPr sz="2160" b="1"/>
            </a:lvl3pPr>
            <a:lvl4pPr marL="1646057" indent="0">
              <a:buNone/>
              <a:defRPr sz="1920" b="1"/>
            </a:lvl4pPr>
            <a:lvl5pPr marL="2194743" indent="0">
              <a:buNone/>
              <a:defRPr sz="1920" b="1"/>
            </a:lvl5pPr>
            <a:lvl6pPr marL="2743429" indent="0">
              <a:buNone/>
              <a:defRPr sz="1920" b="1"/>
            </a:lvl6pPr>
            <a:lvl7pPr marL="3292114" indent="0">
              <a:buNone/>
              <a:defRPr sz="1920" b="1"/>
            </a:lvl7pPr>
            <a:lvl8pPr marL="3840800" indent="0">
              <a:buNone/>
              <a:defRPr sz="1920" b="1"/>
            </a:lvl8pPr>
            <a:lvl9pPr marL="4389486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BEEBA7-6B77-451F-9A7D-BF04618AA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856" y="3342999"/>
            <a:ext cx="6190016" cy="491704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FE721B3-27C2-40C0-9A75-C6BC50F5F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7444" y="2243497"/>
            <a:ext cx="6220501" cy="109950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86" indent="0">
              <a:buNone/>
              <a:defRPr sz="2400" b="1"/>
            </a:lvl2pPr>
            <a:lvl3pPr marL="1097371" indent="0">
              <a:buNone/>
              <a:defRPr sz="2160" b="1"/>
            </a:lvl3pPr>
            <a:lvl4pPr marL="1646057" indent="0">
              <a:buNone/>
              <a:defRPr sz="1920" b="1"/>
            </a:lvl4pPr>
            <a:lvl5pPr marL="2194743" indent="0">
              <a:buNone/>
              <a:defRPr sz="1920" b="1"/>
            </a:lvl5pPr>
            <a:lvl6pPr marL="2743429" indent="0">
              <a:buNone/>
              <a:defRPr sz="1920" b="1"/>
            </a:lvl6pPr>
            <a:lvl7pPr marL="3292114" indent="0">
              <a:buNone/>
              <a:defRPr sz="1920" b="1"/>
            </a:lvl7pPr>
            <a:lvl8pPr marL="3840800" indent="0">
              <a:buNone/>
              <a:defRPr sz="1920" b="1"/>
            </a:lvl8pPr>
            <a:lvl9pPr marL="4389486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89D5DE-1F22-4F9C-B5B7-8A0FA0D8F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7444" y="3342999"/>
            <a:ext cx="6220501" cy="491704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81F403-A0AC-4B53-8CBD-01CF7D7E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775BB-F8F8-4865-B5AF-36D485ADBB86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1403F53-BAD2-4934-A9EC-912CC9ED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99FFEAF-E890-4FFE-8592-36D46EA5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4DB1-6D7A-406E-BF6C-A1F980D35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1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9BAB5E-E0C5-4567-A246-07F005A3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58B521-E41D-4291-8824-427D7CF6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DBEB9-22C5-4D11-8076-E969236BF32B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A01E88-EF04-4B36-A354-888441B7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94A0538-F485-43BF-87E4-4176718D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3F60-13FA-443D-B887-1BD94D54FB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00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F030AB-6B2B-4D33-A7EE-CE2FC2D7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D83A1-650E-424D-8C09-53644FEE49B6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C57EB81-C134-4A62-B61A-2E3F9276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1EEAD7-996D-48BF-BB06-D3B7CFD2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CF00-7DBE-42E6-890D-759F97BCBE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3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B2C066-6450-4474-8289-44E4BAC7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55" y="610129"/>
            <a:ext cx="4719197" cy="213545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CA8CF7-97C8-401A-89DA-F38C200F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501" y="1317710"/>
            <a:ext cx="7407444" cy="6503808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6462BB-8CC9-4B31-B573-9AD2118D8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855" y="2745581"/>
            <a:ext cx="4719197" cy="5086529"/>
          </a:xfrm>
        </p:spPr>
        <p:txBody>
          <a:bodyPr/>
          <a:lstStyle>
            <a:lvl1pPr marL="0" indent="0">
              <a:buNone/>
              <a:defRPr sz="1920"/>
            </a:lvl1pPr>
            <a:lvl2pPr marL="548686" indent="0">
              <a:buNone/>
              <a:defRPr sz="1680"/>
            </a:lvl2pPr>
            <a:lvl3pPr marL="1097371" indent="0">
              <a:buNone/>
              <a:defRPr sz="1440"/>
            </a:lvl3pPr>
            <a:lvl4pPr marL="1646057" indent="0">
              <a:buNone/>
              <a:defRPr sz="1200"/>
            </a:lvl4pPr>
            <a:lvl5pPr marL="2194743" indent="0">
              <a:buNone/>
              <a:defRPr sz="1200"/>
            </a:lvl5pPr>
            <a:lvl6pPr marL="2743429" indent="0">
              <a:buNone/>
              <a:defRPr sz="1200"/>
            </a:lvl6pPr>
            <a:lvl7pPr marL="3292114" indent="0">
              <a:buNone/>
              <a:defRPr sz="1200"/>
            </a:lvl7pPr>
            <a:lvl8pPr marL="3840800" indent="0">
              <a:buNone/>
              <a:defRPr sz="1200"/>
            </a:lvl8pPr>
            <a:lvl9pPr marL="4389486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31C3F4-7535-4781-8919-BC5E8CED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995D3-1B34-4C03-947C-D91A1B0F9A76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862ACA-C1BC-461E-9C4F-5A97524E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F83427-5C4C-4B1A-978D-FEBD1091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BAEF-3925-4D51-A28F-1B1D8C58CD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02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3775E-32C8-4835-A3CF-A4ED953E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55" y="610129"/>
            <a:ext cx="4719197" cy="213545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BDCDB70-7E69-4099-A801-C03E16A51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501" y="1317710"/>
            <a:ext cx="7407444" cy="6503808"/>
          </a:xfrm>
        </p:spPr>
        <p:txBody>
          <a:bodyPr/>
          <a:lstStyle>
            <a:lvl1pPr marL="0" indent="0">
              <a:buNone/>
              <a:defRPr sz="3840"/>
            </a:lvl1pPr>
            <a:lvl2pPr marL="548686" indent="0">
              <a:buNone/>
              <a:defRPr sz="3360"/>
            </a:lvl2pPr>
            <a:lvl3pPr marL="1097371" indent="0">
              <a:buNone/>
              <a:defRPr sz="2880"/>
            </a:lvl3pPr>
            <a:lvl4pPr marL="1646057" indent="0">
              <a:buNone/>
              <a:defRPr sz="2400"/>
            </a:lvl4pPr>
            <a:lvl5pPr marL="2194743" indent="0">
              <a:buNone/>
              <a:defRPr sz="2400"/>
            </a:lvl5pPr>
            <a:lvl6pPr marL="2743429" indent="0">
              <a:buNone/>
              <a:defRPr sz="2400"/>
            </a:lvl6pPr>
            <a:lvl7pPr marL="3292114" indent="0">
              <a:buNone/>
              <a:defRPr sz="2400"/>
            </a:lvl7pPr>
            <a:lvl8pPr marL="3840800" indent="0">
              <a:buNone/>
              <a:defRPr sz="2400"/>
            </a:lvl8pPr>
            <a:lvl9pPr marL="438948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91AF5B-47E3-4905-9E88-87A0F7335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855" y="2745581"/>
            <a:ext cx="4719197" cy="5086529"/>
          </a:xfrm>
        </p:spPr>
        <p:txBody>
          <a:bodyPr/>
          <a:lstStyle>
            <a:lvl1pPr marL="0" indent="0">
              <a:buNone/>
              <a:defRPr sz="1920"/>
            </a:lvl1pPr>
            <a:lvl2pPr marL="548686" indent="0">
              <a:buNone/>
              <a:defRPr sz="1680"/>
            </a:lvl2pPr>
            <a:lvl3pPr marL="1097371" indent="0">
              <a:buNone/>
              <a:defRPr sz="1440"/>
            </a:lvl3pPr>
            <a:lvl4pPr marL="1646057" indent="0">
              <a:buNone/>
              <a:defRPr sz="1200"/>
            </a:lvl4pPr>
            <a:lvl5pPr marL="2194743" indent="0">
              <a:buNone/>
              <a:defRPr sz="1200"/>
            </a:lvl5pPr>
            <a:lvl6pPr marL="2743429" indent="0">
              <a:buNone/>
              <a:defRPr sz="1200"/>
            </a:lvl6pPr>
            <a:lvl7pPr marL="3292114" indent="0">
              <a:buNone/>
              <a:defRPr sz="1200"/>
            </a:lvl7pPr>
            <a:lvl8pPr marL="3840800" indent="0">
              <a:buNone/>
              <a:defRPr sz="1200"/>
            </a:lvl8pPr>
            <a:lvl9pPr marL="4389486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4448D8B-3901-47D6-9B1E-93F17A8D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B59D1-2561-4C84-8017-CE692DE5E26F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E06B1E-A2F7-4CD7-B644-037E1020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B57C07-0847-40DE-BA01-995CF8F2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0AB-F209-4145-853C-A1AC885DB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36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34C1D95-D4DE-42AD-932F-3CB1473C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949" y="487256"/>
            <a:ext cx="12620090" cy="176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773F82-2677-4B82-B1D6-C85F929DE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949" y="2436280"/>
            <a:ext cx="12620090" cy="5806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12A945-ED8B-4509-87C8-A44644292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949" y="8482491"/>
            <a:ext cx="3292197" cy="487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7A7282-FB44-4189-AAC5-FD0C89C096A1}" type="datetimeFigureOut">
              <a:rPr lang="ko-KR" altLang="en-US" smtClean="0"/>
              <a:pPr>
                <a:defRPr/>
              </a:pPr>
              <a:t>2022-02-10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E8ECFC-B1BC-4608-8D9A-83FF5F3C7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846" y="8482491"/>
            <a:ext cx="4938296" cy="487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E06D10-D4A8-435F-93FF-323EFBB11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842" y="8482491"/>
            <a:ext cx="3292197" cy="487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E6A4-FC74-483F-AF06-C42C4EC83C2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7">
            <a:extLst>
              <a:ext uri="{FF2B5EF4-FFF2-40B4-BE49-F238E27FC236}">
                <a16:creationId xmlns:a16="http://schemas.microsoft.com/office/drawing/2014/main" id="{CE1E08D5-BDD9-4D41-AF8B-C895CBB264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1988" cy="91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97371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43" indent="-274343" algn="l" defTabSz="1097371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3029" indent="-274343" algn="l" defTabSz="10973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14" indent="-274343" algn="l" defTabSz="10973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400" indent="-274343" algn="l" defTabSz="10973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9086" indent="-274343" algn="l" defTabSz="10973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771" indent="-274343" algn="l" defTabSz="10973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457" indent="-274343" algn="l" defTabSz="10973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5143" indent="-274343" algn="l" defTabSz="10973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829" indent="-274343" algn="l" defTabSz="10973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86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371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6057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743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429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2114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800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486" algn="l" defTabSz="1097371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75BBEA2-E99A-4F15-A5B8-2D4A0B387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925" y="2127250"/>
            <a:ext cx="12438063" cy="196215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ko-KR"/>
            </a:br>
            <a:r>
              <a:rPr lang="ko-KR" altLang="en-US"/>
              <a:t>한국인</a:t>
            </a:r>
            <a:r>
              <a:rPr lang="en-US" altLang="ko-KR"/>
              <a:t>,</a:t>
            </a:r>
            <a:r>
              <a:rPr lang="ko-KR" altLang="en-US"/>
              <a:t> 커피에 빠지다</a:t>
            </a:r>
            <a:r>
              <a:rPr lang="ko-KR" altLang="ja-JP"/>
              <a:t>. </a:t>
            </a:r>
            <a:r>
              <a:rPr lang="ko-KR" altLang="en-US"/>
              <a:t>  </a:t>
            </a:r>
            <a:br>
              <a:rPr lang="en-US" altLang="ko-KR"/>
            </a:br>
            <a:r>
              <a:rPr lang="en-US" altLang="ko-KR" sz="4000"/>
              <a:t>Koreans falling love with coffee</a:t>
            </a:r>
            <a:br>
              <a:rPr lang="en-US" altLang="ko-KR"/>
            </a:b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C03DD-943F-4156-A547-CE52A71F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9450" y="4864001"/>
            <a:ext cx="9145016" cy="2808311"/>
          </a:xfrm>
          <a:extLst>
            <a:ext uri="{FAA26D3D-D897-4be2-8F04-BA451C77F1D7}"/>
          </a:extLst>
        </p:spPr>
        <p:txBody>
          <a:bodyPr>
            <a:normAutofit fontScale="85000" lnSpcReduction="10000"/>
          </a:bodyPr>
          <a:lstStyle/>
          <a:p>
            <a:pPr algn="l" eaLnBrk="1" hangingPunct="1">
              <a:buFont typeface="Arial" charset="0"/>
              <a:buNone/>
              <a:defRPr/>
            </a:pP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주연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: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 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&lt;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다방과 카페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,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 모던보이의 아지트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&gt;(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살림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,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 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2008)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조연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: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 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&lt;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노래 풍경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&gt;(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알마출판사</a:t>
            </a:r>
            <a:r>
              <a:rPr lang="en-US" altLang="ko-K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,2013)</a:t>
            </a:r>
            <a:r>
              <a:rPr lang="ko-KR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 </a:t>
            </a:r>
            <a:endParaRPr lang="en-US" altLang="ko-KR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algn="r" eaLnBrk="1" hangingPunct="1">
              <a:buFont typeface="Arial" charset="0"/>
              <a:buNone/>
              <a:defRPr/>
            </a:pPr>
            <a:r>
              <a:rPr lang="ko-KR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ea typeface="+mn-ea"/>
              </a:rPr>
              <a:t>장유정</a:t>
            </a:r>
            <a:r>
              <a:rPr lang="en-US" altLang="ko-K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ea typeface="+mn-ea"/>
              </a:rPr>
              <a:t>(Eujeong Zhang)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en-US" altLang="ko-K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ea typeface="+mn-ea"/>
              </a:rPr>
              <a:t>(</a:t>
            </a:r>
            <a:r>
              <a:rPr lang="ko-KR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ea typeface="+mn-ea"/>
              </a:rPr>
              <a:t>단국대</a:t>
            </a:r>
            <a:r>
              <a:rPr lang="ko-KR" altLang="ko-K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ea typeface="+mn-ea"/>
              </a:rPr>
              <a:t> </a:t>
            </a:r>
            <a:r>
              <a:rPr lang="ko-KR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ea typeface="+mn-ea"/>
              </a:rPr>
              <a:t>교양기초교육원</a:t>
            </a:r>
            <a:r>
              <a:rPr lang="en-US" altLang="ko-K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ea typeface="+mn-ea"/>
              </a:rPr>
              <a:t>)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8BEED73-5107-4B99-8061-1CFE6CAE0C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" name="제목 7">
            <a:extLst>
              <a:ext uri="{FF2B5EF4-FFF2-40B4-BE49-F238E27FC236}">
                <a16:creationId xmlns:a16="http://schemas.microsoft.com/office/drawing/2014/main" id="{F37384CA-A20F-4509-BC58-E25B36E33B52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다방의 기원과 시작</a:t>
            </a:r>
          </a:p>
        </p:txBody>
      </p:sp>
      <p:sp>
        <p:nvSpPr>
          <p:cNvPr id="11268" name="직사각형 6">
            <a:extLst>
              <a:ext uri="{FF2B5EF4-FFF2-40B4-BE49-F238E27FC236}">
                <a16:creationId xmlns:a16="http://schemas.microsoft.com/office/drawing/2014/main" id="{5939A841-A3FC-46E1-80ED-619CF45F4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7443788"/>
            <a:ext cx="6911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한송정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신라시대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화랑들의 다원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민족문화대백과사전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endParaRPr kumimoji="0" lang="ko-KR" altLang="en-US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24EC43E-9D92-448F-B1B9-1C26E1C0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618" y="2559049"/>
            <a:ext cx="6794480" cy="4825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FA30F26-219F-4CD5-A455-BBF00641D6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1" name="제목 7">
            <a:extLst>
              <a:ext uri="{FF2B5EF4-FFF2-40B4-BE49-F238E27FC236}">
                <a16:creationId xmlns:a16="http://schemas.microsoft.com/office/drawing/2014/main" id="{E20BD6D4-F93F-43EB-83BA-F4C4ED0A233B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다방의 기원과 시작</a:t>
            </a:r>
          </a:p>
        </p:txBody>
      </p:sp>
      <p:pic>
        <p:nvPicPr>
          <p:cNvPr id="6" name="내용 개체 틀 3" descr="한송정(민족문화대백과사전).jpg">
            <a:extLst>
              <a:ext uri="{FF2B5EF4-FFF2-40B4-BE49-F238E27FC236}">
                <a16:creationId xmlns:a16="http://schemas.microsoft.com/office/drawing/2014/main" id="{789BC6BB-B44C-4B07-9A38-4B82CD140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1352" y="2559048"/>
            <a:ext cx="6978867" cy="482523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직사각형 7">
            <a:extLst>
              <a:ext uri="{FF2B5EF4-FFF2-40B4-BE49-F238E27FC236}">
                <a16:creationId xmlns:a16="http://schemas.microsoft.com/office/drawing/2014/main" id="{996807C0-F1C5-43FD-90F4-DB90F5F95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7443788"/>
            <a:ext cx="6911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한송정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신라시대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화랑들의 다원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민족문화대백과사전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endParaRPr kumimoji="0" lang="ko-KR" altLang="en-US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A01B20-8DA6-49B5-96AE-E102351751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5" name="제목 7">
            <a:extLst>
              <a:ext uri="{FF2B5EF4-FFF2-40B4-BE49-F238E27FC236}">
                <a16:creationId xmlns:a16="http://schemas.microsoft.com/office/drawing/2014/main" id="{D107CEC4-85A0-4F67-BA50-B7B98FF302CA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커피의 한반도 상륙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8C23909-BDC8-4263-BDD3-2249AE07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810" y="2591840"/>
            <a:ext cx="3312369" cy="486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7" name="직사각형 8">
            <a:extLst>
              <a:ext uri="{FF2B5EF4-FFF2-40B4-BE49-F238E27FC236}">
                <a16:creationId xmlns:a16="http://schemas.microsoft.com/office/drawing/2014/main" id="{5A03720E-CBDC-4048-8B8F-960C2DB4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7512050"/>
            <a:ext cx="28622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김용진 화백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(1878-1968)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CCA16CA-8919-43D7-A285-825971F1FB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39" name="제목 7">
            <a:extLst>
              <a:ext uri="{FF2B5EF4-FFF2-40B4-BE49-F238E27FC236}">
                <a16:creationId xmlns:a16="http://schemas.microsoft.com/office/drawing/2014/main" id="{FAB50705-D517-428C-892E-8EDBC56462C0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커피의 한반도 상륙</a:t>
            </a:r>
          </a:p>
        </p:txBody>
      </p:sp>
      <p:sp>
        <p:nvSpPr>
          <p:cNvPr id="14340" name="직사각형 8">
            <a:extLst>
              <a:ext uri="{FF2B5EF4-FFF2-40B4-BE49-F238E27FC236}">
                <a16:creationId xmlns:a16="http://schemas.microsoft.com/office/drawing/2014/main" id="{C5F2EA2E-1D04-47B4-B9DA-77829392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6519863"/>
            <a:ext cx="74898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미국의 천문학자 로웰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(Lowell) 1884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년에 우리나라에 옴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조선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고요한 아침의 나라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(Choson, The Land of Morning Calm)]</a:t>
            </a:r>
          </a:p>
        </p:txBody>
      </p:sp>
      <p:pic>
        <p:nvPicPr>
          <p:cNvPr id="6" name="내용 개체 틀 3" descr="퍼시벌로웰.jpg">
            <a:extLst>
              <a:ext uri="{FF2B5EF4-FFF2-40B4-BE49-F238E27FC236}">
                <a16:creationId xmlns:a16="http://schemas.microsoft.com/office/drawing/2014/main" id="{2A1F7C95-0342-49F1-BA51-0CAAEEFA2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89"/>
          <a:stretch/>
        </p:blipFill>
        <p:spPr>
          <a:xfrm>
            <a:off x="3884856" y="2591840"/>
            <a:ext cx="6887542" cy="386630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F4AACC2-580E-46B5-B6D8-4F94902FDC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3" name="제목 7">
            <a:extLst>
              <a:ext uri="{FF2B5EF4-FFF2-40B4-BE49-F238E27FC236}">
                <a16:creationId xmlns:a16="http://schemas.microsoft.com/office/drawing/2014/main" id="{F913ED2F-930C-4717-A139-F3E0972671B3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세계 커피 역사의 시작</a:t>
            </a:r>
          </a:p>
        </p:txBody>
      </p:sp>
      <p:sp>
        <p:nvSpPr>
          <p:cNvPr id="15364" name="직사각형 6">
            <a:extLst>
              <a:ext uri="{FF2B5EF4-FFF2-40B4-BE49-F238E27FC236}">
                <a16:creationId xmlns:a16="http://schemas.microsoft.com/office/drawing/2014/main" id="{17F8DA1D-6945-4597-B465-F4CB51CD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3784600"/>
            <a:ext cx="39608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ko-KR" altLang="en-US" sz="2800">
                <a:solidFill>
                  <a:srgbClr val="984807"/>
                </a:solidFill>
                <a:latin typeface="Yoon가변 윤고딕 130_TT" charset="0"/>
              </a:rPr>
              <a:t>세계 커피의 기원설</a:t>
            </a:r>
            <a:endParaRPr kumimoji="0" lang="en-US" altLang="ko-KR" sz="2800">
              <a:solidFill>
                <a:srgbClr val="984807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Blip>
                <a:blip r:embed="rId2"/>
              </a:buBlip>
            </a:pPr>
            <a:endParaRPr kumimoji="0" lang="ko-KR" altLang="en-US" sz="80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 1. 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에티오피아의 칼디의 전설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 2. 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예멘의 오마르의 전설</a:t>
            </a:r>
          </a:p>
        </p:txBody>
      </p:sp>
      <p:pic>
        <p:nvPicPr>
          <p:cNvPr id="6" name="Picture 4" descr="칼디">
            <a:extLst>
              <a:ext uri="{FF2B5EF4-FFF2-40B4-BE49-F238E27FC236}">
                <a16:creationId xmlns:a16="http://schemas.microsoft.com/office/drawing/2014/main" id="{6F56D8B6-6E59-4C8D-A729-6695DB09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0257" y="2559048"/>
            <a:ext cx="4672662" cy="475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F1D9BA4-4622-47DB-BBB7-112BED6F54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7" name="제목 7">
            <a:extLst>
              <a:ext uri="{FF2B5EF4-FFF2-40B4-BE49-F238E27FC236}">
                <a16:creationId xmlns:a16="http://schemas.microsoft.com/office/drawing/2014/main" id="{A248389F-74DB-44DA-B2B4-7E8D43D83721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커피의 한반도 상륙</a:t>
            </a:r>
          </a:p>
        </p:txBody>
      </p:sp>
      <p:sp>
        <p:nvSpPr>
          <p:cNvPr id="16388" name="직사각형 6">
            <a:extLst>
              <a:ext uri="{FF2B5EF4-FFF2-40B4-BE49-F238E27FC236}">
                <a16:creationId xmlns:a16="http://schemas.microsoft.com/office/drawing/2014/main" id="{4CA246F3-9795-42A7-8E90-BC55F726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4111625"/>
            <a:ext cx="44640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</a:rPr>
              <a:t>유길준의 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&lt;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서유견문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&gt; (1895)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윤치호의 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&lt;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윤치호 일기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&gt; (1882-1943)</a:t>
            </a:r>
          </a:p>
        </p:txBody>
      </p:sp>
      <p:pic>
        <p:nvPicPr>
          <p:cNvPr id="8" name="Picture 4" descr="유길준">
            <a:extLst>
              <a:ext uri="{FF2B5EF4-FFF2-40B4-BE49-F238E27FC236}">
                <a16:creationId xmlns:a16="http://schemas.microsoft.com/office/drawing/2014/main" id="{74E5C311-4C7B-4F92-B222-3E941AC5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78" y="2559048"/>
            <a:ext cx="3611873" cy="475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0" name="직사각형 8">
            <a:extLst>
              <a:ext uri="{FF2B5EF4-FFF2-40B4-BE49-F238E27FC236}">
                <a16:creationId xmlns:a16="http://schemas.microsoft.com/office/drawing/2014/main" id="{1F0B08D0-1AA3-4F64-8FFA-336B3F0D0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338" y="6951663"/>
            <a:ext cx="39592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유길준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(1856-1914)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8AE1E5-7963-48F1-B70E-A03C330B26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1" name="제목 7">
            <a:extLst>
              <a:ext uri="{FF2B5EF4-FFF2-40B4-BE49-F238E27FC236}">
                <a16:creationId xmlns:a16="http://schemas.microsoft.com/office/drawing/2014/main" id="{DC046F56-7FD9-459F-B8A3-86218F46D23D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커피의 한반도 상륙</a:t>
            </a:r>
          </a:p>
        </p:txBody>
      </p:sp>
      <p:sp>
        <p:nvSpPr>
          <p:cNvPr id="17412" name="직사각형 6">
            <a:extLst>
              <a:ext uri="{FF2B5EF4-FFF2-40B4-BE49-F238E27FC236}">
                <a16:creationId xmlns:a16="http://schemas.microsoft.com/office/drawing/2014/main" id="{612B31FD-E67C-42CA-9BFF-8C636BD8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4111625"/>
            <a:ext cx="44656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</a:rPr>
              <a:t>고종의 커피 사랑과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</a:rPr>
              <a:t>독살 모의 사건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(1898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년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17413" name="직사각형 8">
            <a:extLst>
              <a:ext uri="{FF2B5EF4-FFF2-40B4-BE49-F238E27FC236}">
                <a16:creationId xmlns:a16="http://schemas.microsoft.com/office/drawing/2014/main" id="{B2F95C64-7623-4009-A1F7-0B0A4ECF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7367588"/>
            <a:ext cx="396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고종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(1852-1919)</a:t>
            </a:r>
          </a:p>
        </p:txBody>
      </p:sp>
      <p:pic>
        <p:nvPicPr>
          <p:cNvPr id="11" name="Picture 5" descr="고종">
            <a:extLst>
              <a:ext uri="{FF2B5EF4-FFF2-40B4-BE49-F238E27FC236}">
                <a16:creationId xmlns:a16="http://schemas.microsoft.com/office/drawing/2014/main" id="{C10E7A89-62EE-49BD-828D-A3F51176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91659" y="2553943"/>
            <a:ext cx="3240360" cy="5129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D0FDAD5-ED26-425B-983D-14937A4CB6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5" name="제목 7">
            <a:extLst>
              <a:ext uri="{FF2B5EF4-FFF2-40B4-BE49-F238E27FC236}">
                <a16:creationId xmlns:a16="http://schemas.microsoft.com/office/drawing/2014/main" id="{E70472F6-2D83-4AA8-998A-83B86B801E53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커피의 한반도 상륙</a:t>
            </a:r>
          </a:p>
        </p:txBody>
      </p:sp>
      <p:sp>
        <p:nvSpPr>
          <p:cNvPr id="18436" name="직사각형 8">
            <a:extLst>
              <a:ext uri="{FF2B5EF4-FFF2-40B4-BE49-F238E27FC236}">
                <a16:creationId xmlns:a16="http://schemas.microsoft.com/office/drawing/2014/main" id="{BE394CC5-DFF2-4931-A090-1C238DBE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6918325"/>
            <a:ext cx="612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남대문역 다방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(1913)</a:t>
            </a:r>
          </a:p>
        </p:txBody>
      </p:sp>
      <p:pic>
        <p:nvPicPr>
          <p:cNvPr id="8" name="내용 개체 틀 3" descr="남대문역다방(1913).jpg">
            <a:extLst>
              <a:ext uri="{FF2B5EF4-FFF2-40B4-BE49-F238E27FC236}">
                <a16:creationId xmlns:a16="http://schemas.microsoft.com/office/drawing/2014/main" id="{A09D0B1B-EC71-4422-A03D-40691E469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16742" y="2559049"/>
            <a:ext cx="6023588" cy="430976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97738C2-5A30-485F-B8D1-515351F649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9" name="제목 7">
            <a:extLst>
              <a:ext uri="{FF2B5EF4-FFF2-40B4-BE49-F238E27FC236}">
                <a16:creationId xmlns:a16="http://schemas.microsoft.com/office/drawing/2014/main" id="{1C9A5A6B-F400-461E-BC5B-CB2C2059A4C1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최초의 다방에 대한 기록들</a:t>
            </a:r>
          </a:p>
        </p:txBody>
      </p:sp>
      <p:sp>
        <p:nvSpPr>
          <p:cNvPr id="19460" name="직사각형 8">
            <a:extLst>
              <a:ext uri="{FF2B5EF4-FFF2-40B4-BE49-F238E27FC236}">
                <a16:creationId xmlns:a16="http://schemas.microsoft.com/office/drawing/2014/main" id="{CE4D6B43-47F8-4299-A082-92D90CA97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7439025"/>
            <a:ext cx="396081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황성신문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 1908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10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25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</a:p>
        </p:txBody>
      </p:sp>
      <p:pic>
        <p:nvPicPr>
          <p:cNvPr id="8" name="내용 개체 틀 3" descr="끽다점(황성19081025).jpg">
            <a:extLst>
              <a:ext uri="{FF2B5EF4-FFF2-40B4-BE49-F238E27FC236}">
                <a16:creationId xmlns:a16="http://schemas.microsoft.com/office/drawing/2014/main" id="{EFA0A04B-CE71-43AE-86D2-29D6D4BF9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4770" y="2553943"/>
            <a:ext cx="3840890" cy="4813352"/>
          </a:xfr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FD1DACF-0EA5-4817-A9C3-37233AA9E4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3" name="제목 7">
            <a:extLst>
              <a:ext uri="{FF2B5EF4-FFF2-40B4-BE49-F238E27FC236}">
                <a16:creationId xmlns:a16="http://schemas.microsoft.com/office/drawing/2014/main" id="{F1CC1B77-BE8B-4440-A88A-EEF3A065B4EC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최초의 다방에 대한 기록들</a:t>
            </a:r>
          </a:p>
        </p:txBody>
      </p:sp>
      <p:sp>
        <p:nvSpPr>
          <p:cNvPr id="20484" name="직사각형 8">
            <a:extLst>
              <a:ext uri="{FF2B5EF4-FFF2-40B4-BE49-F238E27FC236}">
                <a16:creationId xmlns:a16="http://schemas.microsoft.com/office/drawing/2014/main" id="{1F484E6C-9A7D-44A8-B0D4-5717E0AC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6862763"/>
            <a:ext cx="396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황성신문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 1909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3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</a:p>
        </p:txBody>
      </p:sp>
      <p:pic>
        <p:nvPicPr>
          <p:cNvPr id="6" name="내용 개체 틀 5" descr="황성19091103끽다.jpg">
            <a:extLst>
              <a:ext uri="{FF2B5EF4-FFF2-40B4-BE49-F238E27FC236}">
                <a16:creationId xmlns:a16="http://schemas.microsoft.com/office/drawing/2014/main" id="{E3634BB8-6A74-4D5A-8136-CCBA4E09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4269" y="2742629"/>
            <a:ext cx="8229600" cy="406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790CE69-4F72-4FFB-A00A-CE596DC6E8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제목 7">
            <a:extLst>
              <a:ext uri="{FF2B5EF4-FFF2-40B4-BE49-F238E27FC236}">
                <a16:creationId xmlns:a16="http://schemas.microsoft.com/office/drawing/2014/main" id="{5F672A2D-7CA0-49CA-8841-3C32333AA339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다방과 카페</a:t>
            </a:r>
            <a:r>
              <a:rPr kumimoji="0" lang="en-US" altLang="ko-KR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, </a:t>
            </a: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모던보이의 아지트</a:t>
            </a:r>
          </a:p>
        </p:txBody>
      </p:sp>
      <p:pic>
        <p:nvPicPr>
          <p:cNvPr id="6" name="내용 개체 틀 3" descr="다방과카페표지.jpg">
            <a:extLst>
              <a:ext uri="{FF2B5EF4-FFF2-40B4-BE49-F238E27FC236}">
                <a16:creationId xmlns:a16="http://schemas.microsoft.com/office/drawing/2014/main" id="{A04814D5-EE10-4D46-9175-B7F1125DB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021" y="2559050"/>
            <a:ext cx="3340013" cy="540058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7" name="직사각형 6">
            <a:extLst>
              <a:ext uri="{FF2B5EF4-FFF2-40B4-BE49-F238E27FC236}">
                <a16:creationId xmlns:a16="http://schemas.microsoft.com/office/drawing/2014/main" id="{A123A4D6-DCB4-4E7A-993F-9B2F1E26C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7242175"/>
            <a:ext cx="3960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다방과 카페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모던보이의 아지트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 </a:t>
            </a:r>
            <a:b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</a:b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장유정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실림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2008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6D24D8F-761E-4B12-9CCD-1D491D0692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7" name="제목 7">
            <a:extLst>
              <a:ext uri="{FF2B5EF4-FFF2-40B4-BE49-F238E27FC236}">
                <a16:creationId xmlns:a16="http://schemas.microsoft.com/office/drawing/2014/main" id="{ABE9A198-BA78-4F18-BD25-9A3F41B393F1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최초의 다방에 대한 기록들</a:t>
            </a:r>
          </a:p>
        </p:txBody>
      </p:sp>
      <p:sp>
        <p:nvSpPr>
          <p:cNvPr id="21508" name="직사각형 8">
            <a:extLst>
              <a:ext uri="{FF2B5EF4-FFF2-40B4-BE49-F238E27FC236}">
                <a16:creationId xmlns:a16="http://schemas.microsoft.com/office/drawing/2014/main" id="{98698F05-283E-4976-B18C-0602D45F4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6143625"/>
            <a:ext cx="396081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매일신보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 1910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9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20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</a:p>
        </p:txBody>
      </p:sp>
      <p:pic>
        <p:nvPicPr>
          <p:cNvPr id="7" name="내용 개체 틀 5" descr="매일19100920.jpg">
            <a:extLst>
              <a:ext uri="{FF2B5EF4-FFF2-40B4-BE49-F238E27FC236}">
                <a16:creationId xmlns:a16="http://schemas.microsoft.com/office/drawing/2014/main" id="{1C914B31-5912-45FC-9CEA-6EA553C44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81948" y="3135809"/>
            <a:ext cx="8262252" cy="293245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7A7870F-F3E5-468F-B5FB-11ED8CAC12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제목 7">
            <a:extLst>
              <a:ext uri="{FF2B5EF4-FFF2-40B4-BE49-F238E27FC236}">
                <a16:creationId xmlns:a16="http://schemas.microsoft.com/office/drawing/2014/main" id="{6FD3494D-98DE-4582-85D5-24835891611E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커피</a:t>
            </a:r>
            <a:r>
              <a:rPr kumimoji="0" lang="en-US" altLang="ko-KR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!  </a:t>
            </a: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가배</a:t>
            </a:r>
            <a:r>
              <a:rPr kumimoji="0" lang="en-US" altLang="ko-KR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!  </a:t>
            </a: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가비</a:t>
            </a:r>
            <a:r>
              <a:rPr kumimoji="0" lang="en-US" altLang="ko-KR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!</a:t>
            </a:r>
            <a:endParaRPr kumimoji="0" lang="ko-KR" altLang="en-US" sz="3200">
              <a:solidFill>
                <a:srgbClr val="1D613D"/>
              </a:solidFill>
              <a:latin typeface="Yoon가변 윤고딕 140_TT" charset="0"/>
              <a:ea typeface="굴림" panose="020B0600000101010101" pitchFamily="34" charset="-127"/>
            </a:endParaRPr>
          </a:p>
        </p:txBody>
      </p:sp>
      <p:sp>
        <p:nvSpPr>
          <p:cNvPr id="22532" name="직사각형 8">
            <a:extLst>
              <a:ext uri="{FF2B5EF4-FFF2-40B4-BE49-F238E27FC236}">
                <a16:creationId xmlns:a16="http://schemas.microsoft.com/office/drawing/2014/main" id="{55322C1B-A6F5-42F6-B402-799B3AC64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6375400"/>
            <a:ext cx="70897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가배당과 수입상회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구옥상전亀屋商廛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 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황성신문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 1901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6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21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  <p:pic>
        <p:nvPicPr>
          <p:cNvPr id="6" name="Picture 5" descr="가배당(황성19030710)">
            <a:extLst>
              <a:ext uri="{FF2B5EF4-FFF2-40B4-BE49-F238E27FC236}">
                <a16:creationId xmlns:a16="http://schemas.microsoft.com/office/drawing/2014/main" id="{508CF3C0-511A-4CB4-B1CC-04B2213C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4872" y="2559745"/>
            <a:ext cx="7089514" cy="376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33F317D-7BB3-48FE-BE2A-3CEB12CD3B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5" name="직사각형 8">
            <a:extLst>
              <a:ext uri="{FF2B5EF4-FFF2-40B4-BE49-F238E27FC236}">
                <a16:creationId xmlns:a16="http://schemas.microsoft.com/office/drawing/2014/main" id="{9964EF2F-9904-4C81-85C1-BD45A456E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7367588"/>
            <a:ext cx="52435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대불호텔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(1884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경 설립 추정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23556" name="제목 7">
            <a:extLst>
              <a:ext uri="{FF2B5EF4-FFF2-40B4-BE49-F238E27FC236}">
                <a16:creationId xmlns:a16="http://schemas.microsoft.com/office/drawing/2014/main" id="{D2150361-5C0B-411C-BDDE-B33398BE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호텔식 커피숍 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: </a:t>
            </a:r>
            <a:r>
              <a:rPr lang="ko-KR" altLang="en-US" sz="3200">
                <a:solidFill>
                  <a:srgbClr val="984807"/>
                </a:solidFill>
                <a:latin typeface="Yoon가변 윤고딕 140_TT" charset="0"/>
              </a:rPr>
              <a:t>대불호텔</a:t>
            </a:r>
          </a:p>
        </p:txBody>
      </p:sp>
      <p:pic>
        <p:nvPicPr>
          <p:cNvPr id="8" name="Picture 4" descr="대불호텔">
            <a:extLst>
              <a:ext uri="{FF2B5EF4-FFF2-40B4-BE49-F238E27FC236}">
                <a16:creationId xmlns:a16="http://schemas.microsoft.com/office/drawing/2014/main" id="{1A10F9D8-5533-41E9-83BF-9A77B1EA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0964" y="2559744"/>
            <a:ext cx="5243701" cy="4731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C5000F5-DA1F-4A09-96FC-C0F2E945CE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79" name="직사각형 8">
            <a:extLst>
              <a:ext uri="{FF2B5EF4-FFF2-40B4-BE49-F238E27FC236}">
                <a16:creationId xmlns:a16="http://schemas.microsoft.com/office/drawing/2014/main" id="{FA97A96E-00FD-4D31-9E3E-5223C0A1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6880225"/>
            <a:ext cx="524351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손탁호텔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(1902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설립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24580" name="제목 7">
            <a:extLst>
              <a:ext uri="{FF2B5EF4-FFF2-40B4-BE49-F238E27FC236}">
                <a16:creationId xmlns:a16="http://schemas.microsoft.com/office/drawing/2014/main" id="{09117A68-5F9D-4797-BEBC-CCBE9BCE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호텔식 커피숍 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: </a:t>
            </a:r>
            <a:r>
              <a:rPr lang="ko-KR" altLang="en-US" sz="3200">
                <a:solidFill>
                  <a:srgbClr val="984807"/>
                </a:solidFill>
                <a:latin typeface="Yoon가변 윤고딕 140_TT" charset="0"/>
              </a:rPr>
              <a:t>손탁호텔</a:t>
            </a:r>
          </a:p>
        </p:txBody>
      </p:sp>
      <p:pic>
        <p:nvPicPr>
          <p:cNvPr id="6" name="내용 개체 틀 4" descr="손탁호텔 2.jpg">
            <a:extLst>
              <a:ext uri="{FF2B5EF4-FFF2-40B4-BE49-F238E27FC236}">
                <a16:creationId xmlns:a16="http://schemas.microsoft.com/office/drawing/2014/main" id="{42610227-7539-4251-8D4A-65098A440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5634" y="2775769"/>
            <a:ext cx="6345356" cy="403564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9294A17-E94E-44E3-BECA-BAF296C801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3" name="직사각형 8">
            <a:extLst>
              <a:ext uri="{FF2B5EF4-FFF2-40B4-BE49-F238E27FC236}">
                <a16:creationId xmlns:a16="http://schemas.microsoft.com/office/drawing/2014/main" id="{767CF3CC-2F3C-452A-999D-01007B8BD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6259513"/>
            <a:ext cx="8482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청목당 내부와 외관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사진 출처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], 1937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25604" name="제목 7">
            <a:extLst>
              <a:ext uri="{FF2B5EF4-FFF2-40B4-BE49-F238E27FC236}">
                <a16:creationId xmlns:a16="http://schemas.microsoft.com/office/drawing/2014/main" id="{5B2B5349-A6DB-4DB6-8FBD-C4887832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서양식 식당 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: </a:t>
            </a:r>
            <a:r>
              <a:rPr lang="ko-KR" altLang="en-US" sz="3200">
                <a:solidFill>
                  <a:srgbClr val="984807"/>
                </a:solidFill>
                <a:latin typeface="Yoon가변 윤고딕 140_TT" charset="0"/>
              </a:rPr>
              <a:t>청목당</a:t>
            </a:r>
          </a:p>
        </p:txBody>
      </p:sp>
      <p:pic>
        <p:nvPicPr>
          <p:cNvPr id="8" name="내용 개체 틀 6" descr="청목당내부(대경성사진첩,1937).jpg">
            <a:extLst>
              <a:ext uri="{FF2B5EF4-FFF2-40B4-BE49-F238E27FC236}">
                <a16:creationId xmlns:a16="http://schemas.microsoft.com/office/drawing/2014/main" id="{D456F361-2D9B-4F8F-B3C7-1E9C44D8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67522" y="3079880"/>
            <a:ext cx="5090994" cy="308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7" descr="청목당.jpg">
            <a:extLst>
              <a:ext uri="{FF2B5EF4-FFF2-40B4-BE49-F238E27FC236}">
                <a16:creationId xmlns:a16="http://schemas.microsoft.com/office/drawing/2014/main" id="{FC8CFD3F-BB07-45F3-A88F-27DAAAD1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1974" y="3079879"/>
            <a:ext cx="3097562" cy="306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FDC2EF9-8279-4390-AF6E-C2B618F4F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7" name="직사각형 8">
            <a:extLst>
              <a:ext uri="{FF2B5EF4-FFF2-40B4-BE49-F238E27FC236}">
                <a16:creationId xmlns:a16="http://schemas.microsoft.com/office/drawing/2014/main" id="{9DA185D6-AB3B-4357-9662-EC3A91F24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6691313"/>
            <a:ext cx="86407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조선철도호텔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(1914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 </a:t>
            </a:r>
          </a:p>
        </p:txBody>
      </p:sp>
      <p:sp>
        <p:nvSpPr>
          <p:cNvPr id="26628" name="제목 7">
            <a:extLst>
              <a:ext uri="{FF2B5EF4-FFF2-40B4-BE49-F238E27FC236}">
                <a16:creationId xmlns:a16="http://schemas.microsoft.com/office/drawing/2014/main" id="{C2ADCF77-23A9-441B-B5AE-7BC26030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호텔식 커피숍 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: </a:t>
            </a:r>
            <a:r>
              <a:rPr lang="ko-KR" altLang="en-US" sz="3200">
                <a:solidFill>
                  <a:srgbClr val="984807"/>
                </a:solidFill>
                <a:latin typeface="Yoon가변 윤고딕 140_TT" charset="0"/>
              </a:rPr>
              <a:t>조선철도호텔</a:t>
            </a:r>
          </a:p>
        </p:txBody>
      </p:sp>
      <p:pic>
        <p:nvPicPr>
          <p:cNvPr id="12" name="그림 4" descr="yp318.jpg">
            <a:extLst>
              <a:ext uri="{FF2B5EF4-FFF2-40B4-BE49-F238E27FC236}">
                <a16:creationId xmlns:a16="http://schemas.microsoft.com/office/drawing/2014/main" id="{27D8286E-491C-4E8B-BDFD-960F3B63C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4" t="3272" r="3822" b="4814"/>
          <a:stretch/>
        </p:blipFill>
        <p:spPr bwMode="auto">
          <a:xfrm>
            <a:off x="4120262" y="2559050"/>
            <a:ext cx="6233808" cy="403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9002549-0FA6-4635-BD8F-39CB821FE1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" name="직사각형 8">
            <a:extLst>
              <a:ext uri="{FF2B5EF4-FFF2-40B4-BE49-F238E27FC236}">
                <a16:creationId xmlns:a16="http://schemas.microsoft.com/office/drawing/2014/main" id="{BC6765AB-8E6C-4D90-B86C-878C8ABE5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7167563"/>
            <a:ext cx="32400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이상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박태원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정인택</a:t>
            </a:r>
          </a:p>
        </p:txBody>
      </p:sp>
      <p:sp>
        <p:nvSpPr>
          <p:cNvPr id="27652" name="제목 7">
            <a:extLst>
              <a:ext uri="{FF2B5EF4-FFF2-40B4-BE49-F238E27FC236}">
                <a16:creationId xmlns:a16="http://schemas.microsoft.com/office/drawing/2014/main" id="{07747F10-9A04-46A4-BB94-5D0E6B6F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북촌의 다방들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Picture 4" descr="박태원이상정인택">
            <a:extLst>
              <a:ext uri="{FF2B5EF4-FFF2-40B4-BE49-F238E27FC236}">
                <a16:creationId xmlns:a16="http://schemas.microsoft.com/office/drawing/2014/main" id="{CC383535-9AB5-41F3-AF33-5F62C983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841" y="2559050"/>
            <a:ext cx="3240088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비너스다방복혜숙(동아19810512)">
            <a:extLst>
              <a:ext uri="{FF2B5EF4-FFF2-40B4-BE49-F238E27FC236}">
                <a16:creationId xmlns:a16="http://schemas.microsoft.com/office/drawing/2014/main" id="{00CBE90F-4875-4C4E-8B2B-3C46B4FE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9970" y="2559050"/>
            <a:ext cx="4267200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5" name="직사각형 10">
            <a:extLst>
              <a:ext uri="{FF2B5EF4-FFF2-40B4-BE49-F238E27FC236}">
                <a16:creationId xmlns:a16="http://schemas.microsoft.com/office/drawing/2014/main" id="{7D789406-EBB8-484C-82E1-744552A6C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3" y="5872163"/>
            <a:ext cx="43386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복혜숙과 ‘비너스 다방’ </a:t>
            </a: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출처는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</a:rPr>
              <a:t>{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동아일보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</a:rPr>
              <a:t>}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1981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5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12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2CA934-312B-40C5-9F71-B2B7F767D4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직사각형 8">
            <a:extLst>
              <a:ext uri="{FF2B5EF4-FFF2-40B4-BE49-F238E27FC236}">
                <a16:creationId xmlns:a16="http://schemas.microsoft.com/office/drawing/2014/main" id="{A4253771-3E8B-46BE-80CF-AACC3525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6951663"/>
            <a:ext cx="82867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1930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년대 다방 풍경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</a:t>
            </a: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조선중앙일보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1936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4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22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</a:p>
        </p:txBody>
      </p:sp>
      <p:sp>
        <p:nvSpPr>
          <p:cNvPr id="28676" name="제목 7">
            <a:extLst>
              <a:ext uri="{FF2B5EF4-FFF2-40B4-BE49-F238E27FC236}">
                <a16:creationId xmlns:a16="http://schemas.microsoft.com/office/drawing/2014/main" id="{7ABD801B-8529-42F7-8C48-D35FB008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다방 풍경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12" name="Picture 7" descr="끽다점풍경(조선중앙19360422)">
            <a:extLst>
              <a:ext uri="{FF2B5EF4-FFF2-40B4-BE49-F238E27FC236}">
                <a16:creationId xmlns:a16="http://schemas.microsoft.com/office/drawing/2014/main" id="{B24218CA-34F6-4CA4-8538-57BB245E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5754" y="2573381"/>
            <a:ext cx="4300433" cy="4321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FD4880C-3E99-4B4E-A019-762383E1D7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699" name="직사각형 8">
            <a:extLst>
              <a:ext uri="{FF2B5EF4-FFF2-40B4-BE49-F238E27FC236}">
                <a16:creationId xmlns:a16="http://schemas.microsoft.com/office/drawing/2014/main" id="{613F17D6-CDD9-4ECA-8CA9-EEC8CE27A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7000875"/>
            <a:ext cx="8286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영화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&lt;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어화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(Fisherman’s Fire)&gt;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속의 다방 풍경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(1939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개봉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29700" name="제목 7">
            <a:extLst>
              <a:ext uri="{FF2B5EF4-FFF2-40B4-BE49-F238E27FC236}">
                <a16:creationId xmlns:a16="http://schemas.microsoft.com/office/drawing/2014/main" id="{B8D695ED-CD34-45D6-9766-D67AA946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다방 풍경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Picture 4" descr="영화어화속다방">
            <a:extLst>
              <a:ext uri="{FF2B5EF4-FFF2-40B4-BE49-F238E27FC236}">
                <a16:creationId xmlns:a16="http://schemas.microsoft.com/office/drawing/2014/main" id="{ACA692B6-BFF9-49F7-8BDF-08DAB10B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0701" y="2559745"/>
            <a:ext cx="6264275" cy="439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7F013DE-12E7-49C4-A7F4-5D525D8101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직사각형 8">
            <a:extLst>
              <a:ext uri="{FF2B5EF4-FFF2-40B4-BE49-F238E27FC236}">
                <a16:creationId xmlns:a16="http://schemas.microsoft.com/office/drawing/2014/main" id="{A92D9409-0AF1-4627-9315-90868BD8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6592888"/>
            <a:ext cx="8286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다방 백룡과 나전구의 광고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청색지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1938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30724" name="제목 7">
            <a:extLst>
              <a:ext uri="{FF2B5EF4-FFF2-40B4-BE49-F238E27FC236}">
                <a16:creationId xmlns:a16="http://schemas.microsoft.com/office/drawing/2014/main" id="{83078C4A-2F7C-4C57-B5F8-103FB22D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다방 광고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8" name="내용 개체 틀 5" descr="백룡.jpg">
            <a:extLst>
              <a:ext uri="{FF2B5EF4-FFF2-40B4-BE49-F238E27FC236}">
                <a16:creationId xmlns:a16="http://schemas.microsoft.com/office/drawing/2014/main" id="{A9D77C44-6BAA-474A-ADDA-E129B4490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586" y="2557666"/>
            <a:ext cx="2808288" cy="39592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6" descr="다방나전구.jpg">
            <a:extLst>
              <a:ext uri="{FF2B5EF4-FFF2-40B4-BE49-F238E27FC236}">
                <a16:creationId xmlns:a16="http://schemas.microsoft.com/office/drawing/2014/main" id="{25828990-EF65-40E5-8631-E8D1D508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962" y="2570297"/>
            <a:ext cx="3887787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7">
            <a:extLst>
              <a:ext uri="{FF2B5EF4-FFF2-40B4-BE49-F238E27FC236}">
                <a16:creationId xmlns:a16="http://schemas.microsoft.com/office/drawing/2014/main" id="{678B5D42-12C1-42C6-8737-D2BFD46E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다방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? 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카페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!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F492E72-CA46-4FF6-B1EA-388CBB850A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직사각형 4">
            <a:extLst>
              <a:ext uri="{FF2B5EF4-FFF2-40B4-BE49-F238E27FC236}">
                <a16:creationId xmlns:a16="http://schemas.microsoft.com/office/drawing/2014/main" id="{AE4443E6-0A16-4976-8D46-D691B086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2416175"/>
            <a:ext cx="94630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lIns="216000" tIns="90000" rIns="216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</a:rPr>
              <a:t>“술과 계집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그리고 엽기가 잠재하여 있는 곳이다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.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붉은 등불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파란 등불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밝지 못한 상데리아 아래에 발자취 소리와 옷자락이 </a:t>
            </a: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비비어지는 소리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담배 연기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술의 냄새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요란하게 흐르는 재즈에 </a:t>
            </a: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맞춰서 춤추는 젊은 남자와 여자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파득파득 떠는 웃음소리와 흥분된 얼굴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그들은 인생의 괴로움과 쓰라림을 모조리 잊어버린 듯이 즐겁게 뛰논다”</a:t>
            </a: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algn="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algn="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삼천리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 1932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9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월호</a:t>
            </a: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12033B7-AF4B-49A7-8D71-949F238AEA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7" name="직사각형 8">
            <a:extLst>
              <a:ext uri="{FF2B5EF4-FFF2-40B4-BE49-F238E27FC236}">
                <a16:creationId xmlns:a16="http://schemas.microsoft.com/office/drawing/2014/main" id="{661BB4D8-2EBC-44D5-B8B9-CBE4BF369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6951663"/>
            <a:ext cx="8286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서울 행진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], 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조선일보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1925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5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endParaRPr kumimoji="0" lang="ko-KR" altLang="en-US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  <p:sp>
        <p:nvSpPr>
          <p:cNvPr id="31748" name="제목 7">
            <a:extLst>
              <a:ext uri="{FF2B5EF4-FFF2-40B4-BE49-F238E27FC236}">
                <a16:creationId xmlns:a16="http://schemas.microsoft.com/office/drawing/2014/main" id="{EF0E3BCD-78CA-4E71-A20B-DD239305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카페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, 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서양식 술집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12" name="내용 개체 틀 3" descr="서울행진(조선19251105).jpg">
            <a:extLst>
              <a:ext uri="{FF2B5EF4-FFF2-40B4-BE49-F238E27FC236}">
                <a16:creationId xmlns:a16="http://schemas.microsoft.com/office/drawing/2014/main" id="{966B1A9A-D2F9-4E7C-A54D-DAF8BFD7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1698" y="2557666"/>
            <a:ext cx="5328592" cy="435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6FFC370-8979-49AC-8BF5-BFA10B0989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1" name="직사각형 8">
            <a:extLst>
              <a:ext uri="{FF2B5EF4-FFF2-40B4-BE49-F238E27FC236}">
                <a16:creationId xmlns:a16="http://schemas.microsoft.com/office/drawing/2014/main" id="{E77051FB-CBB2-4496-952A-748A78FFB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4154488"/>
            <a:ext cx="5254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404040"/>
                </a:solidFill>
                <a:latin typeface="Yoon가변 윤명조 150_TT" charset="0"/>
              </a:rPr>
              <a:t>동아일보</a:t>
            </a:r>
            <a:r>
              <a:rPr kumimoji="0" lang="en-US" altLang="ko-KR" sz="22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 1935</a:t>
            </a:r>
            <a:r>
              <a:rPr kumimoji="0" lang="ko-KR" altLang="en-US" sz="22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22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6</a:t>
            </a:r>
            <a:r>
              <a:rPr kumimoji="0" lang="ko-KR" altLang="en-US" sz="22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22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30</a:t>
            </a:r>
            <a:r>
              <a:rPr kumimoji="0" lang="ko-KR" altLang="en-US" sz="22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0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카페 </a:t>
            </a:r>
            <a:r>
              <a:rPr kumimoji="0" lang="en-US" altLang="ko-KR" sz="20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: </a:t>
            </a:r>
            <a:r>
              <a:rPr kumimoji="0" lang="ko-KR" altLang="en-US" sz="20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육감적이다 못해 육욕적인 공간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0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다방 </a:t>
            </a:r>
            <a:r>
              <a:rPr kumimoji="0" lang="en-US" altLang="ko-KR" sz="20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: </a:t>
            </a:r>
            <a:r>
              <a:rPr kumimoji="0" lang="ko-KR" altLang="en-US" sz="20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동방적이면서도 고전적인 장소</a:t>
            </a:r>
          </a:p>
        </p:txBody>
      </p:sp>
      <p:sp>
        <p:nvSpPr>
          <p:cNvPr id="32772" name="제목 7">
            <a:extLst>
              <a:ext uri="{FF2B5EF4-FFF2-40B4-BE49-F238E27FC236}">
                <a16:creationId xmlns:a16="http://schemas.microsoft.com/office/drawing/2014/main" id="{05C9A2DD-5A1B-4582-B16B-5F3B9412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다방과 카페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3" descr="다방과카페의 차이(동아19350630).jpg">
            <a:extLst>
              <a:ext uri="{FF2B5EF4-FFF2-40B4-BE49-F238E27FC236}">
                <a16:creationId xmlns:a16="http://schemas.microsoft.com/office/drawing/2014/main" id="{DBC1E500-7B3B-4A55-A065-25332DD0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3626" y="2559049"/>
            <a:ext cx="2592288" cy="552775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A0D9B94-83D1-4DD2-9B5A-C677CF06EF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5" name="직사각형 8">
            <a:extLst>
              <a:ext uri="{FF2B5EF4-FFF2-40B4-BE49-F238E27FC236}">
                <a16:creationId xmlns:a16="http://schemas.microsoft.com/office/drawing/2014/main" id="{480BC947-86BE-43B2-A6AB-EBEBEC783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6951663"/>
            <a:ext cx="8286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카페의 불빛과 한 장면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동아일보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1932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25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endParaRPr kumimoji="0" lang="ko-KR" altLang="en-US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  <p:sp>
        <p:nvSpPr>
          <p:cNvPr id="33796" name="제목 7">
            <a:extLst>
              <a:ext uri="{FF2B5EF4-FFF2-40B4-BE49-F238E27FC236}">
                <a16:creationId xmlns:a16="http://schemas.microsoft.com/office/drawing/2014/main" id="{9C50A3B7-FEF0-4268-8E1D-A6A845FE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우리나라 카페의 역사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그림 4" descr="카페의불빛과일장면(동아1932.11.25).jpg">
            <a:extLst>
              <a:ext uri="{FF2B5EF4-FFF2-40B4-BE49-F238E27FC236}">
                <a16:creationId xmlns:a16="http://schemas.microsoft.com/office/drawing/2014/main" id="{88A32610-E060-4C6F-ADDC-E66E2066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3706" y="2559050"/>
            <a:ext cx="5212076" cy="4393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F595860-3A97-4A59-9454-D2B0EA4CDD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19" name="직사각형 8">
            <a:extLst>
              <a:ext uri="{FF2B5EF4-FFF2-40B4-BE49-F238E27FC236}">
                <a16:creationId xmlns:a16="http://schemas.microsoft.com/office/drawing/2014/main" id="{A969B163-EDA1-47DE-A084-A2848E19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0" y="2487613"/>
            <a:ext cx="34544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바론 </a:t>
            </a:r>
            <a:r>
              <a:rPr kumimoji="0" lang="en-US" altLang="ko-KR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1927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개업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여급은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18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명</a:t>
            </a: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“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카페 바론의 하룻밤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축음기에서 재즈가 황소 소리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같이 흘러나온다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웨이트리스들의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어깨가 실룩실룩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엉덩이가 꿈틀꿈틀”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별건곤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1930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</a:p>
        </p:txBody>
      </p:sp>
      <p:sp>
        <p:nvSpPr>
          <p:cNvPr id="34820" name="제목 7">
            <a:extLst>
              <a:ext uri="{FF2B5EF4-FFF2-40B4-BE49-F238E27FC236}">
                <a16:creationId xmlns:a16="http://schemas.microsoft.com/office/drawing/2014/main" id="{676A9011-520E-47C5-B763-61928DF1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8" name="내용 개체 틀 3" descr="카페 바론.jpg">
            <a:extLst>
              <a:ext uri="{FF2B5EF4-FFF2-40B4-BE49-F238E27FC236}">
                <a16:creationId xmlns:a16="http://schemas.microsoft.com/office/drawing/2014/main" id="{F3BE444D-3C27-4F78-B3BC-40940DC7C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3546" y="2703761"/>
            <a:ext cx="5097282" cy="439318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AED484A-0C9F-4D30-9D03-9BFDC0C20A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3" name="직사각형 8">
            <a:extLst>
              <a:ext uri="{FF2B5EF4-FFF2-40B4-BE49-F238E27FC236}">
                <a16:creationId xmlns:a16="http://schemas.microsoft.com/office/drawing/2014/main" id="{36B0C38B-066D-48C1-99A9-744D299A1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450" y="3976688"/>
            <a:ext cx="28067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부사</a:t>
            </a:r>
            <a:r>
              <a:rPr kumimoji="0" lang="en-US" altLang="ko-KR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종업원들의 단체 사진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</a:p>
        </p:txBody>
      </p:sp>
      <p:sp>
        <p:nvSpPr>
          <p:cNvPr id="35844" name="제목 7">
            <a:extLst>
              <a:ext uri="{FF2B5EF4-FFF2-40B4-BE49-F238E27FC236}">
                <a16:creationId xmlns:a16="http://schemas.microsoft.com/office/drawing/2014/main" id="{0E8D7FCA-4AE2-45A7-99DB-85BCC5BF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3" descr="카페 부사.jpg">
            <a:extLst>
              <a:ext uri="{FF2B5EF4-FFF2-40B4-BE49-F238E27FC236}">
                <a16:creationId xmlns:a16="http://schemas.microsoft.com/office/drawing/2014/main" id="{5FBE206C-D353-4167-9467-19F01EA5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95514" y="2703761"/>
            <a:ext cx="6004043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10266E3-4805-4B91-98F2-D568E88F8C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7" name="직사각형 8">
            <a:extLst>
              <a:ext uri="{FF2B5EF4-FFF2-40B4-BE49-F238E27FC236}">
                <a16:creationId xmlns:a16="http://schemas.microsoft.com/office/drawing/2014/main" id="{CB6C6DD3-5283-413B-B32D-B68CAB0BF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3976688"/>
            <a:ext cx="28067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은송정</a:t>
            </a:r>
            <a:endParaRPr kumimoji="0" lang="en-US" altLang="ko-KR" sz="2200">
              <a:solidFill>
                <a:srgbClr val="984807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</a:p>
        </p:txBody>
      </p:sp>
      <p:sp>
        <p:nvSpPr>
          <p:cNvPr id="36868" name="제목 7">
            <a:extLst>
              <a:ext uri="{FF2B5EF4-FFF2-40B4-BE49-F238E27FC236}">
                <a16:creationId xmlns:a16="http://schemas.microsoft.com/office/drawing/2014/main" id="{8CA81CC5-2459-4967-85DA-089E43E7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8" name="내용 개체 틀 3" descr="카페은송정.jpg">
            <a:extLst>
              <a:ext uri="{FF2B5EF4-FFF2-40B4-BE49-F238E27FC236}">
                <a16:creationId xmlns:a16="http://schemas.microsoft.com/office/drawing/2014/main" id="{AD9C32FC-E27F-4849-86DA-D68953F03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7642" y="2559050"/>
            <a:ext cx="3672408" cy="499286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6DF299A-EA01-4A80-98E9-030B4E52C4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" name="직사각형 8">
            <a:extLst>
              <a:ext uri="{FF2B5EF4-FFF2-40B4-BE49-F238E27FC236}">
                <a16:creationId xmlns:a16="http://schemas.microsoft.com/office/drawing/2014/main" id="{020AA5BC-121B-404F-92AE-F1405FCC5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3976688"/>
            <a:ext cx="280828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긴자</a:t>
            </a:r>
            <a:r>
              <a:rPr kumimoji="0" lang="en-US" altLang="ko-KR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銀座</a:t>
            </a:r>
            <a:r>
              <a:rPr kumimoji="0" lang="en-US" altLang="ko-KR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</a:p>
        </p:txBody>
      </p:sp>
      <p:sp>
        <p:nvSpPr>
          <p:cNvPr id="37892" name="제목 7">
            <a:extLst>
              <a:ext uri="{FF2B5EF4-FFF2-40B4-BE49-F238E27FC236}">
                <a16:creationId xmlns:a16="http://schemas.microsoft.com/office/drawing/2014/main" id="{ABEE3676-0B74-4A41-AF09-E999B44E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5" descr="카페 긴자.jpg">
            <a:extLst>
              <a:ext uri="{FF2B5EF4-FFF2-40B4-BE49-F238E27FC236}">
                <a16:creationId xmlns:a16="http://schemas.microsoft.com/office/drawing/2014/main" id="{DDB5683B-CFF1-4B46-8BA3-A42920B7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04013" y="2544707"/>
            <a:ext cx="3288045" cy="498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B68590D-E336-49DB-931A-CB4C21CF4E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5" name="직사각형 8">
            <a:extLst>
              <a:ext uri="{FF2B5EF4-FFF2-40B4-BE49-F238E27FC236}">
                <a16:creationId xmlns:a16="http://schemas.microsoft.com/office/drawing/2014/main" id="{309A74E3-6447-47DB-B4C1-5C60EEA36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4260850"/>
            <a:ext cx="280828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백접</a:t>
            </a:r>
            <a:endParaRPr kumimoji="0" lang="en-US" altLang="ko-KR" sz="2200">
              <a:solidFill>
                <a:srgbClr val="984807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</a:p>
        </p:txBody>
      </p:sp>
      <p:sp>
        <p:nvSpPr>
          <p:cNvPr id="38916" name="제목 7">
            <a:extLst>
              <a:ext uri="{FF2B5EF4-FFF2-40B4-BE49-F238E27FC236}">
                <a16:creationId xmlns:a16="http://schemas.microsoft.com/office/drawing/2014/main" id="{ED92EE91-4820-4F04-8828-B7560614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8" name="내용 개체 틀 3" descr="카페백접.jpg">
            <a:extLst>
              <a:ext uri="{FF2B5EF4-FFF2-40B4-BE49-F238E27FC236}">
                <a16:creationId xmlns:a16="http://schemas.microsoft.com/office/drawing/2014/main" id="{E611A336-79E4-45C6-B5F1-E1497E7E0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3506" y="3022604"/>
            <a:ext cx="5623200" cy="403314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1257332-8DD4-4265-A31B-29655AA0DA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9" name="직사각형 8">
            <a:extLst>
              <a:ext uri="{FF2B5EF4-FFF2-40B4-BE49-F238E27FC236}">
                <a16:creationId xmlns:a16="http://schemas.microsoft.com/office/drawing/2014/main" id="{240C8008-622F-4A3F-B9DD-A2999ECC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4260850"/>
            <a:ext cx="28067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혼마치</a:t>
            </a:r>
            <a:r>
              <a:rPr kumimoji="0" lang="en-US" altLang="ko-KR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本町</a:t>
            </a:r>
            <a:r>
              <a:rPr kumimoji="0" lang="en-US" altLang="ko-KR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) </a:t>
            </a: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바</a:t>
            </a:r>
            <a:r>
              <a:rPr kumimoji="0" lang="en-US" altLang="ko-KR" sz="2200">
                <a:solidFill>
                  <a:srgbClr val="984807"/>
                </a:solidFill>
                <a:latin typeface="Yoon가변 윤명조 150_TT" charset="0"/>
                <a:ea typeface="굴림" panose="020B0600000101010101" pitchFamily="34" charset="-127"/>
              </a:rPr>
              <a:t>(bar)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</a:p>
        </p:txBody>
      </p:sp>
      <p:sp>
        <p:nvSpPr>
          <p:cNvPr id="39940" name="제목 7">
            <a:extLst>
              <a:ext uri="{FF2B5EF4-FFF2-40B4-BE49-F238E27FC236}">
                <a16:creationId xmlns:a16="http://schemas.microsoft.com/office/drawing/2014/main" id="{5F4B679C-FB27-4F12-901A-EA11B43C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11" name="내용 개체 틀 3" descr="본정빠.jpg">
            <a:extLst>
              <a:ext uri="{FF2B5EF4-FFF2-40B4-BE49-F238E27FC236}">
                <a16:creationId xmlns:a16="http://schemas.microsoft.com/office/drawing/2014/main" id="{9051B363-E9D6-45BE-B3AF-061071DE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20450" y="2572405"/>
            <a:ext cx="3527592" cy="508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60F8FF8-E514-43BB-87F7-A472DC53DE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" name="직사각형 8">
            <a:extLst>
              <a:ext uri="{FF2B5EF4-FFF2-40B4-BE49-F238E27FC236}">
                <a16:creationId xmlns:a16="http://schemas.microsoft.com/office/drawing/2014/main" id="{2D7D4399-B7B4-404B-AF71-F184FFA3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938" y="4260850"/>
            <a:ext cx="28067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은령</a:t>
            </a:r>
            <a:endParaRPr kumimoji="0" lang="en-US" altLang="ko-KR" sz="2200">
              <a:solidFill>
                <a:srgbClr val="984807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종업원들의 단체 사진</a:t>
            </a:r>
            <a:endParaRPr kumimoji="0" lang="en-US" altLang="ko-KR" sz="2200">
              <a:solidFill>
                <a:srgbClr val="984807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</a:p>
        </p:txBody>
      </p:sp>
      <p:sp>
        <p:nvSpPr>
          <p:cNvPr id="40964" name="제목 7">
            <a:extLst>
              <a:ext uri="{FF2B5EF4-FFF2-40B4-BE49-F238E27FC236}">
                <a16:creationId xmlns:a16="http://schemas.microsoft.com/office/drawing/2014/main" id="{E0F74F28-7CEA-4F15-9ED5-0EC83395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3" descr="카페은령.jpg">
            <a:extLst>
              <a:ext uri="{FF2B5EF4-FFF2-40B4-BE49-F238E27FC236}">
                <a16:creationId xmlns:a16="http://schemas.microsoft.com/office/drawing/2014/main" id="{7B31A7EE-6B38-453B-BCF6-74078611E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3228" y="2887642"/>
            <a:ext cx="6286982" cy="417715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1F9C01A-C1F1-450E-A069-CCBA133051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3" name="제목 7">
            <a:extLst>
              <a:ext uri="{FF2B5EF4-FFF2-40B4-BE49-F238E27FC236}">
                <a16:creationId xmlns:a16="http://schemas.microsoft.com/office/drawing/2014/main" id="{C16FCE9D-8614-4394-9E8A-DFE8F9DFFE1A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다방</a:t>
            </a:r>
            <a:r>
              <a:rPr kumimoji="0" lang="en-US" altLang="ko-KR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? </a:t>
            </a: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카페</a:t>
            </a:r>
            <a:r>
              <a:rPr kumimoji="0" lang="en-US" altLang="ko-KR" sz="3200">
                <a:solidFill>
                  <a:srgbClr val="1D613D"/>
                </a:solidFill>
                <a:latin typeface="Yoon가변 윤고딕 140_TT" charset="0"/>
                <a:ea typeface="굴림" panose="020B0600000101010101" pitchFamily="34" charset="-127"/>
              </a:rPr>
              <a:t>!</a:t>
            </a:r>
            <a:endParaRPr kumimoji="0" lang="ko-KR" altLang="en-US" sz="3200">
              <a:solidFill>
                <a:srgbClr val="1D613D"/>
              </a:solidFill>
              <a:latin typeface="Yoon가변 윤고딕 140_TT" charset="0"/>
              <a:ea typeface="굴림" panose="020B0600000101010101" pitchFamily="34" charset="-127"/>
            </a:endParaRPr>
          </a:p>
        </p:txBody>
      </p:sp>
      <p:sp>
        <p:nvSpPr>
          <p:cNvPr id="5124" name="직사각형 6">
            <a:extLst>
              <a:ext uri="{FF2B5EF4-FFF2-40B4-BE49-F238E27FC236}">
                <a16:creationId xmlns:a16="http://schemas.microsoft.com/office/drawing/2014/main" id="{589CFB0E-7460-4A16-B4FE-E4B0CD52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25" y="7242175"/>
            <a:ext cx="3960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[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인테리 여급애사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]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삼천리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1932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9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.</a:t>
            </a:r>
          </a:p>
        </p:txBody>
      </p:sp>
      <p:pic>
        <p:nvPicPr>
          <p:cNvPr id="8" name="그림 4" descr="인테리여급애사(삼천리193209).jpg">
            <a:extLst>
              <a:ext uri="{FF2B5EF4-FFF2-40B4-BE49-F238E27FC236}">
                <a16:creationId xmlns:a16="http://schemas.microsoft.com/office/drawing/2014/main" id="{3738A402-D70E-4CBA-B4F3-76A58F01D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6" t="9810" r="8604"/>
          <a:stretch/>
        </p:blipFill>
        <p:spPr bwMode="auto">
          <a:xfrm>
            <a:off x="4019945" y="2559050"/>
            <a:ext cx="3949265" cy="540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C30A849-FC91-415C-8BC4-B760397149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7" name="직사각형 8">
            <a:extLst>
              <a:ext uri="{FF2B5EF4-FFF2-40B4-BE49-F238E27FC236}">
                <a16:creationId xmlns:a16="http://schemas.microsoft.com/office/drawing/2014/main" id="{806CF0E6-C709-4798-A960-216847DC0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75" y="4260850"/>
            <a:ext cx="28067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엔젤</a:t>
            </a:r>
            <a:endParaRPr kumimoji="0" lang="en-US" altLang="ko-KR" sz="2200">
              <a:solidFill>
                <a:srgbClr val="984807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조선과 건축</a:t>
            </a:r>
          </a:p>
        </p:txBody>
      </p:sp>
      <p:sp>
        <p:nvSpPr>
          <p:cNvPr id="41988" name="제목 7">
            <a:extLst>
              <a:ext uri="{FF2B5EF4-FFF2-40B4-BE49-F238E27FC236}">
                <a16:creationId xmlns:a16="http://schemas.microsoft.com/office/drawing/2014/main" id="{C963818C-7B0E-482D-8ACB-6CF0D311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8" name="내용 개체 틀 3" descr="카페엔젤.jpg">
            <a:extLst>
              <a:ext uri="{FF2B5EF4-FFF2-40B4-BE49-F238E27FC236}">
                <a16:creationId xmlns:a16="http://schemas.microsoft.com/office/drawing/2014/main" id="{01A5EEF4-B20D-4A00-8DEC-EFA996E5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6556" y="2559050"/>
            <a:ext cx="3773534" cy="5001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2423C2F-5F74-46EE-B6AB-2A7516525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1" name="직사각형 8">
            <a:extLst>
              <a:ext uri="{FF2B5EF4-FFF2-40B4-BE49-F238E27FC236}">
                <a16:creationId xmlns:a16="http://schemas.microsoft.com/office/drawing/2014/main" id="{A7F1EC6D-38C6-4F5F-9DD4-785102EF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0" y="4260850"/>
            <a:ext cx="28082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왕관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대경성사진첩</a:t>
            </a:r>
          </a:p>
        </p:txBody>
      </p:sp>
      <p:sp>
        <p:nvSpPr>
          <p:cNvPr id="43012" name="제목 7">
            <a:extLst>
              <a:ext uri="{FF2B5EF4-FFF2-40B4-BE49-F238E27FC236}">
                <a16:creationId xmlns:a16="http://schemas.microsoft.com/office/drawing/2014/main" id="{0A117A87-B021-446C-BC64-477A50D2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5" descr="카페 왕관.jpg">
            <a:extLst>
              <a:ext uri="{FF2B5EF4-FFF2-40B4-BE49-F238E27FC236}">
                <a16:creationId xmlns:a16="http://schemas.microsoft.com/office/drawing/2014/main" id="{7279F736-C1DB-4D09-AF1B-4254F43B1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89"/>
          <a:stretch/>
        </p:blipFill>
        <p:spPr>
          <a:xfrm>
            <a:off x="3850480" y="2572405"/>
            <a:ext cx="4546997" cy="475691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E549823-1FBF-4836-8A86-18B85791D1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5" name="직사각형 8">
            <a:extLst>
              <a:ext uri="{FF2B5EF4-FFF2-40B4-BE49-F238E27FC236}">
                <a16:creationId xmlns:a16="http://schemas.microsoft.com/office/drawing/2014/main" id="{53E05A40-773C-444C-9811-330D36FE2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6016625"/>
            <a:ext cx="28067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984807"/>
                </a:solidFill>
                <a:latin typeface="Yoon가변 윤명조 150_TT" charset="0"/>
              </a:rPr>
              <a:t>카페 낙원회관</a:t>
            </a:r>
            <a:endParaRPr kumimoji="0" lang="en-US" altLang="ko-KR" sz="2200">
              <a:solidFill>
                <a:srgbClr val="984807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조선과 건축</a:t>
            </a:r>
          </a:p>
        </p:txBody>
      </p:sp>
      <p:sp>
        <p:nvSpPr>
          <p:cNvPr id="44036" name="제목 7">
            <a:extLst>
              <a:ext uri="{FF2B5EF4-FFF2-40B4-BE49-F238E27FC236}">
                <a16:creationId xmlns:a16="http://schemas.microsoft.com/office/drawing/2014/main" id="{BC24BD39-F0E6-4C75-986F-F72540A9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5" descr="카페낙원회관.jpg">
            <a:extLst>
              <a:ext uri="{FF2B5EF4-FFF2-40B4-BE49-F238E27FC236}">
                <a16:creationId xmlns:a16="http://schemas.microsoft.com/office/drawing/2014/main" id="{DDD4D061-E27D-412C-A3E1-F49430539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5554" y="2551907"/>
            <a:ext cx="3778572" cy="476036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6" descr="카페낙원회관평면도.jpg">
            <a:extLst>
              <a:ext uri="{FF2B5EF4-FFF2-40B4-BE49-F238E27FC236}">
                <a16:creationId xmlns:a16="http://schemas.microsoft.com/office/drawing/2014/main" id="{32DF0D49-645D-4273-AA86-8B3AAFB8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2018" y="2559050"/>
            <a:ext cx="3760788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EF49342-B2B1-461D-BC7A-9224B8B491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9" name="제목 7">
            <a:extLst>
              <a:ext uri="{FF2B5EF4-FFF2-40B4-BE49-F238E27FC236}">
                <a16:creationId xmlns:a16="http://schemas.microsoft.com/office/drawing/2014/main" id="{5E6D6264-C6E8-48A1-A831-9DFEB5E3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카페의 여급 수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graphicFrame>
        <p:nvGraphicFramePr>
          <p:cNvPr id="8" name="내용 개체 틀 3">
            <a:extLst>
              <a:ext uri="{FF2B5EF4-FFF2-40B4-BE49-F238E27FC236}">
                <a16:creationId xmlns:a16="http://schemas.microsoft.com/office/drawing/2014/main" id="{C8C4D6B6-0E62-4D27-B2EE-A4DD5F8FC1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95638" y="3135313"/>
          <a:ext cx="8229600" cy="3098800"/>
        </p:xfrm>
        <a:graphic>
          <a:graphicData uri="http://schemas.openxmlformats.org/drawingml/2006/table">
            <a:tbl>
              <a:tblPr/>
              <a:tblGrid>
                <a:gridCol w="117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본정서</a:t>
                      </a: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종로서</a:t>
                      </a: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동대문서</a:t>
                      </a: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서대문서</a:t>
                      </a: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용산서</a:t>
                      </a: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계</a:t>
                      </a: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일본인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531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122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8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12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46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719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조선인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11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162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14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84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15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286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계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542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284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22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96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61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47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41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35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90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on가변 윤고딕 130_TT" charset="0"/>
                          <a:ea typeface="Malgun Gothic" pitchFamily="34" charset="-127"/>
                        </a:rPr>
                        <a:t>1,005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on가변 윤고딕 130_TT" charset="0"/>
                        <a:ea typeface="Malgun Gothic" pitchFamily="34" charset="-127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100" name="직사각형 11">
            <a:extLst>
              <a:ext uri="{FF2B5EF4-FFF2-40B4-BE49-F238E27FC236}">
                <a16:creationId xmlns:a16="http://schemas.microsoft.com/office/drawing/2014/main" id="{2BB0FA4F-73E7-4DBF-B4AA-8F67F179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6232525"/>
            <a:ext cx="828675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신판대경성안내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1936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2DA659E-4B74-4F4F-963D-D6D86D5011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3" name="제목 7">
            <a:extLst>
              <a:ext uri="{FF2B5EF4-FFF2-40B4-BE49-F238E27FC236}">
                <a16:creationId xmlns:a16="http://schemas.microsoft.com/office/drawing/2014/main" id="{52ED0895-6002-404D-A7A3-B6EC8D18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1930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년대 경성의 다방 지도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8" name="내용 개체 틀 3" descr="다방지도(이헌구삼천리193805).jpg">
            <a:extLst>
              <a:ext uri="{FF2B5EF4-FFF2-40B4-BE49-F238E27FC236}">
                <a16:creationId xmlns:a16="http://schemas.microsoft.com/office/drawing/2014/main" id="{8E8B4576-5799-43A3-B08F-18756510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60089" y="2559050"/>
            <a:ext cx="5112568" cy="4788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085" name="직사각형 10">
            <a:extLst>
              <a:ext uri="{FF2B5EF4-FFF2-40B4-BE49-F238E27FC236}">
                <a16:creationId xmlns:a16="http://schemas.microsoft.com/office/drawing/2014/main" id="{0FD88DCA-212C-4451-BF50-9268F0B3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7416800"/>
            <a:ext cx="828675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삼천리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1938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5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월호 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790F85D-C512-4C61-9872-9E61009E78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7" name="제목 7">
            <a:extLst>
              <a:ext uri="{FF2B5EF4-FFF2-40B4-BE49-F238E27FC236}">
                <a16:creationId xmlns:a16="http://schemas.microsoft.com/office/drawing/2014/main" id="{36F4B13E-3D68-4F18-8915-54A59E1C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영화 배우 김연실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3" descr="김연실[1937].jpg">
            <a:extLst>
              <a:ext uri="{FF2B5EF4-FFF2-40B4-BE49-F238E27FC236}">
                <a16:creationId xmlns:a16="http://schemas.microsoft.com/office/drawing/2014/main" id="{37FFEBDA-436A-476F-9D28-3B7F0498B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13" t="6819" r="5575" b="6492"/>
          <a:stretch/>
        </p:blipFill>
        <p:spPr>
          <a:xfrm>
            <a:off x="5554647" y="2559050"/>
            <a:ext cx="3456384" cy="45238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08" name="직사각형 10">
            <a:extLst>
              <a:ext uri="{FF2B5EF4-FFF2-40B4-BE49-F238E27FC236}">
                <a16:creationId xmlns:a16="http://schemas.microsoft.com/office/drawing/2014/main" id="{C5F5CA29-B09B-4F5B-8A8D-B1FD7289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7164388"/>
            <a:ext cx="8286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영화배우 김연실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(1937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 *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출처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: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이근태 선생님</a:t>
            </a: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7">
            <a:extLst>
              <a:ext uri="{FF2B5EF4-FFF2-40B4-BE49-F238E27FC236}">
                <a16:creationId xmlns:a16="http://schemas.microsoft.com/office/drawing/2014/main" id="{5C8B2362-4E07-4125-A135-69ECD85C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다방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, 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무기력한 지식인의 집합지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B8A7107-7B5B-403E-A9F0-DD1ABF56AC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2" name="직사각형 4">
            <a:extLst>
              <a:ext uri="{FF2B5EF4-FFF2-40B4-BE49-F238E27FC236}">
                <a16:creationId xmlns:a16="http://schemas.microsoft.com/office/drawing/2014/main" id="{036841E7-6C92-471A-93E1-7255BAFA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2416175"/>
            <a:ext cx="85693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lIns="216000" tIns="90000" rIns="216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</a:rPr>
              <a:t>“다방이란 존재는 가장 물적으로 현대 지식인의 무기력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無氣力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무의지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無意志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무이상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無理想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권태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倦怠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물질적 결핍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物質的 缺乏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진퇴유곡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進退維谷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된 처지를 나타내는 곳이다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.”</a:t>
            </a: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algn="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현민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｢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현대적 다방이란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｣  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조광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1938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6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월호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96D65D1-18D2-422E-B74A-82B35C4D6E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5" name="제목 7">
            <a:extLst>
              <a:ext uri="{FF2B5EF4-FFF2-40B4-BE49-F238E27FC236}">
                <a16:creationId xmlns:a16="http://schemas.microsoft.com/office/drawing/2014/main" id="{657BDBBB-33D4-4677-BB8B-A1DCA141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다방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, 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룸펜들의 집합지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sp>
        <p:nvSpPr>
          <p:cNvPr id="49156" name="직사각형 10">
            <a:extLst>
              <a:ext uri="{FF2B5EF4-FFF2-40B4-BE49-F238E27FC236}">
                <a16:creationId xmlns:a16="http://schemas.microsoft.com/office/drawing/2014/main" id="{64428359-6402-46AB-9BE9-AE1C4EFAC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7672388"/>
            <a:ext cx="48863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조선일보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1934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2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9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</a:p>
        </p:txBody>
      </p:sp>
      <p:pic>
        <p:nvPicPr>
          <p:cNvPr id="8" name="내용 개체 틀 3" descr="다방풍경(조선19340209).jpg">
            <a:extLst>
              <a:ext uri="{FF2B5EF4-FFF2-40B4-BE49-F238E27FC236}">
                <a16:creationId xmlns:a16="http://schemas.microsoft.com/office/drawing/2014/main" id="{E47FA1D7-CD1E-4442-94C3-5616CE3A2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1"/>
          <a:stretch/>
        </p:blipFill>
        <p:spPr>
          <a:xfrm>
            <a:off x="5731818" y="2559050"/>
            <a:ext cx="3082109" cy="504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제목 7">
            <a:extLst>
              <a:ext uri="{FF2B5EF4-FFF2-40B4-BE49-F238E27FC236}">
                <a16:creationId xmlns:a16="http://schemas.microsoft.com/office/drawing/2014/main" id="{20D2941E-0B59-4B65-9E8F-C219467A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에로 그로 넌센스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5F46F8D-1DC9-4BDE-83A2-3F136DF80E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0" name="직사각형 11">
            <a:extLst>
              <a:ext uri="{FF2B5EF4-FFF2-40B4-BE49-F238E27FC236}">
                <a16:creationId xmlns:a16="http://schemas.microsoft.com/office/drawing/2014/main" id="{A5E2FCFE-7023-4AB9-80A4-1252BBE3F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898775"/>
            <a:ext cx="972155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463" indent="-2714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</a:rPr>
              <a:t>경성의 </a:t>
            </a:r>
            <a:r>
              <a:rPr kumimoji="0" lang="en-US" altLang="ko-KR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1930</a:t>
            </a: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년대 </a:t>
            </a:r>
            <a:r>
              <a:rPr kumimoji="0" lang="en-US" altLang="ko-KR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: ‘</a:t>
            </a: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에로 그로 </a:t>
            </a:r>
            <a:r>
              <a:rPr kumimoji="0" lang="ko-KR" altLang="en-US" sz="2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넌센스</a:t>
            </a: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시대’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에로 </a:t>
            </a:r>
            <a:r>
              <a:rPr kumimoji="0" lang="en-US" altLang="ko-KR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: </a:t>
            </a: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에로티시즘</a:t>
            </a:r>
            <a:r>
              <a:rPr kumimoji="0" lang="en-US" altLang="ko-KR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(eroticism)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그로 </a:t>
            </a:r>
            <a:r>
              <a:rPr kumimoji="0" lang="en-US" altLang="ko-KR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: </a:t>
            </a: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그로테스크</a:t>
            </a:r>
            <a:r>
              <a:rPr kumimoji="0" lang="en-US" altLang="ko-KR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(grotesque)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kumimoji="0" lang="ko-KR" altLang="en-US" sz="2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넌센스</a:t>
            </a:r>
            <a:r>
              <a:rPr kumimoji="0" lang="en-US" altLang="ko-KR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(nonsense)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당시의 카페는 ‘에로 그로 </a:t>
            </a:r>
            <a:r>
              <a:rPr kumimoji="0" lang="ko-KR" altLang="en-US" sz="2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넌센스’를</a:t>
            </a: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한 번에 경험할 수 </a:t>
            </a:r>
            <a:br>
              <a:rPr kumimoji="0" lang="en-US" altLang="ko-KR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</a:br>
            <a:r>
              <a:rPr kumimoji="0" lang="ko-KR" altLang="en-US" sz="2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있는 곳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20363EE-91D4-4A98-B301-E7CCF78B5A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3" name="제목 7">
            <a:extLst>
              <a:ext uri="{FF2B5EF4-FFF2-40B4-BE49-F238E27FC236}">
                <a16:creationId xmlns:a16="http://schemas.microsoft.com/office/drawing/2014/main" id="{E9F17DC8-E148-4550-B4B9-502FD780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카페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, 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퇴폐와 환락의 전당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sp>
        <p:nvSpPr>
          <p:cNvPr id="51204" name="직사각형 10">
            <a:extLst>
              <a:ext uri="{FF2B5EF4-FFF2-40B4-BE49-F238E27FC236}">
                <a16:creationId xmlns:a16="http://schemas.microsoft.com/office/drawing/2014/main" id="{1A6BD5DB-96CB-4D7A-B07A-3CF7FA13E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7056438"/>
            <a:ext cx="82867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영화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&lt;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아내의 윤리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&gt;(1941)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속 카페 장면</a:t>
            </a:r>
          </a:p>
        </p:txBody>
      </p:sp>
      <p:pic>
        <p:nvPicPr>
          <p:cNvPr id="8" name="내용 개체 틀 3" descr="아내의윤리(1941)속카페장면.jpg">
            <a:extLst>
              <a:ext uri="{FF2B5EF4-FFF2-40B4-BE49-F238E27FC236}">
                <a16:creationId xmlns:a16="http://schemas.microsoft.com/office/drawing/2014/main" id="{45AABF28-EDE6-4EED-B0BC-DFD6AD3FE4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26163" y="2571113"/>
            <a:ext cx="7374114" cy="4453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3EAF04A-5F49-4E16-9025-B9AE781261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" name="제목 7">
            <a:extLst>
              <a:ext uri="{FF2B5EF4-FFF2-40B4-BE49-F238E27FC236}">
                <a16:creationId xmlns:a16="http://schemas.microsoft.com/office/drawing/2014/main" id="{981FDD6B-4AB1-48EB-AC57-C3278DD18872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다방 걸과 카페 걸</a:t>
            </a:r>
          </a:p>
        </p:txBody>
      </p:sp>
      <p:pic>
        <p:nvPicPr>
          <p:cNvPr id="6" name="내용 개체 틀 3" descr="찻집아가씨표지.jpg">
            <a:extLst>
              <a:ext uri="{FF2B5EF4-FFF2-40B4-BE49-F238E27FC236}">
                <a16:creationId xmlns:a16="http://schemas.microsoft.com/office/drawing/2014/main" id="{55461C57-58D4-403A-B7AA-835B9CC81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89" r="5189" b="140"/>
          <a:stretch/>
        </p:blipFill>
        <p:spPr>
          <a:xfrm>
            <a:off x="3499570" y="2559050"/>
            <a:ext cx="3506872" cy="554531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4" descr="서울명물1.jpg">
            <a:extLst>
              <a:ext uri="{FF2B5EF4-FFF2-40B4-BE49-F238E27FC236}">
                <a16:creationId xmlns:a16="http://schemas.microsoft.com/office/drawing/2014/main" id="{6DC79600-717D-4EF0-8E34-4A3273CD4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7" t="7507" r="5171"/>
          <a:stretch/>
        </p:blipFill>
        <p:spPr bwMode="auto">
          <a:xfrm>
            <a:off x="7706847" y="2559049"/>
            <a:ext cx="3425663" cy="553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7">
            <a:extLst>
              <a:ext uri="{FF2B5EF4-FFF2-40B4-BE49-F238E27FC236}">
                <a16:creationId xmlns:a16="http://schemas.microsoft.com/office/drawing/2014/main" id="{7BF6C1FE-236C-4E2A-B696-D64B8904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카페 단속 규칙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F5191E1-0BF6-4BA0-AEAB-0A54434B59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28" name="직사각형 11">
            <a:extLst>
              <a:ext uri="{FF2B5EF4-FFF2-40B4-BE49-F238E27FC236}">
                <a16:creationId xmlns:a16="http://schemas.microsoft.com/office/drawing/2014/main" id="{4A7863F0-23D3-4098-B2D6-4026BFCD4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559050"/>
            <a:ext cx="10009584" cy="51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</a:rPr>
              <a:t>영업소 외부의 장식을 </a:t>
            </a:r>
            <a:r>
              <a:rPr kumimoji="0" lang="ko-KR" altLang="en-US" sz="2200" dirty="0" err="1">
                <a:solidFill>
                  <a:srgbClr val="4F6228"/>
                </a:solidFill>
                <a:latin typeface="Yoon가변 윤고딕 130_TT" charset="0"/>
              </a:rPr>
              <a:t>화미케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</a:rPr>
              <a:t> 할 것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영업소 내부는 </a:t>
            </a:r>
            <a:r>
              <a:rPr kumimoji="0" lang="ko-KR" altLang="en-US" sz="22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백색등으로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하여 신문을 쉽게 볼 수 있도록 할 것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｢</a:t>
            </a:r>
            <a:r>
              <a:rPr kumimoji="0" lang="ko-KR" altLang="en-US" sz="22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폿구스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ボックス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)(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칸막이한 좌석 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: 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인용자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)｣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의 한쪽 방향은 광장에서 보이도록 개방할 것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r>
              <a:rPr kumimoji="0" lang="ko-KR" altLang="en-US" sz="22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혼합석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이외에 특별실을 설치치 못하게 할 것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고성 축음기의 사용은 오후 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11</a:t>
            </a:r>
            <a:r>
              <a:rPr kumimoji="0" lang="ko-KR" altLang="en-US" sz="22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시까지에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한할 것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영업시간은 특수지역을 제외하고는 야간 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1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시를 </a:t>
            </a:r>
            <a:r>
              <a:rPr kumimoji="0" lang="ko-KR" altLang="en-US" sz="22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불초케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함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여급을 고용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雇入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할 시는 동기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교육 정도를 상세히 청취하여 둘 것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여급은 부모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父兄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에게서 통근하던 자를 제외하고는 옥내에서 합숙케 할 것</a:t>
            </a:r>
            <a:r>
              <a:rPr kumimoji="0" lang="en-US" altLang="ko-KR" sz="22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7">
            <a:extLst>
              <a:ext uri="{FF2B5EF4-FFF2-40B4-BE49-F238E27FC236}">
                <a16:creationId xmlns:a16="http://schemas.microsoft.com/office/drawing/2014/main" id="{6B07025E-3239-4829-BDB2-788C4EF5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카페 단속 규칙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F126337-2BE0-46F7-9A0C-06E3FD224F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직사각형 11">
            <a:extLst>
              <a:ext uri="{FF2B5EF4-FFF2-40B4-BE49-F238E27FC236}">
                <a16:creationId xmlns:a16="http://schemas.microsoft.com/office/drawing/2014/main" id="{3515106B-523F-4AFB-A4CF-B06850EC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559050"/>
            <a:ext cx="84978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 startAt="9"/>
            </a:pP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</a:rPr>
              <a:t>여급이 받는 팁은 전부 본인의 소득으로 하고 포식대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飽食代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와 </a:t>
            </a:r>
            <a:b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</a:b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기물손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器物損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) 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등의 배상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賠償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에는 관계치 않도록 할 것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 startAt="9"/>
            </a:pP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여급에게 의류 구입을 강제하지 말 것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Malgun Gothic" panose="020B0503020000020004" pitchFamily="34" charset="-127"/>
              <a:buAutoNum type="arabicPeriod" startAt="9"/>
            </a:pPr>
            <a:r>
              <a:rPr kumimoji="0" lang="ko-KR" altLang="en-US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영업 중 여급에게 댄스 및 비천하고 외설적인 행동을 시키지 말 것</a:t>
            </a:r>
            <a:r>
              <a:rPr kumimoji="0" lang="en-US" altLang="ko-KR" sz="22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</p:txBody>
      </p:sp>
      <p:sp>
        <p:nvSpPr>
          <p:cNvPr id="53253" name="직사각형 4">
            <a:extLst>
              <a:ext uri="{FF2B5EF4-FFF2-40B4-BE49-F238E27FC236}">
                <a16:creationId xmlns:a16="http://schemas.microsoft.com/office/drawing/2014/main" id="{96A3E7CA-7374-4B5F-8A1F-1CB016D82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4935538"/>
            <a:ext cx="8286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고마츠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小松寬美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), ｢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カフェ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-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業者と其の取締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｣, {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경무휘보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},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조선경찰협회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1931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A65BAF5-2BEA-41E9-9725-5B2B648395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5" name="제목 7">
            <a:extLst>
              <a:ext uri="{FF2B5EF4-FFF2-40B4-BE49-F238E27FC236}">
                <a16:creationId xmlns:a16="http://schemas.microsoft.com/office/drawing/2014/main" id="{0067AF01-F6D6-4FF9-8C00-35723200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카페마다 댄스홀 겸영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3" descr="조선일보19310626.jpg">
            <a:extLst>
              <a:ext uri="{FF2B5EF4-FFF2-40B4-BE49-F238E27FC236}">
                <a16:creationId xmlns:a16="http://schemas.microsoft.com/office/drawing/2014/main" id="{21D64D3A-DB9D-4AC4-9DCF-421E26F12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21" t="10481" r="5418" b="4630"/>
          <a:stretch/>
        </p:blipFill>
        <p:spPr>
          <a:xfrm>
            <a:off x="4688081" y="2571112"/>
            <a:ext cx="5248595" cy="445312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276" name="직사각형 10">
            <a:extLst>
              <a:ext uri="{FF2B5EF4-FFF2-40B4-BE49-F238E27FC236}">
                <a16:creationId xmlns:a16="http://schemas.microsoft.com/office/drawing/2014/main" id="{0CFD52B6-1F6C-4915-B47E-D965C20A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7056438"/>
            <a:ext cx="82867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조선일보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1931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6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26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제목 7">
            <a:extLst>
              <a:ext uri="{FF2B5EF4-FFF2-40B4-BE49-F238E27FC236}">
                <a16:creationId xmlns:a16="http://schemas.microsoft.com/office/drawing/2014/main" id="{42DFD45E-B8D0-4776-BB34-5532F46E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다방 걸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E4243EC-2C91-4D67-B454-372CD236A7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0" name="직사각형 4">
            <a:extLst>
              <a:ext uri="{FF2B5EF4-FFF2-40B4-BE49-F238E27FC236}">
                <a16:creationId xmlns:a16="http://schemas.microsoft.com/office/drawing/2014/main" id="{78A09825-A24E-4D07-8FB3-092B5A6D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2416175"/>
            <a:ext cx="85693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lIns="216000" tIns="90000" rIns="216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</a:rPr>
              <a:t>일부러 턱 앞에까지 와서 은근히 찻값을 주고 가는 손님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시침을 </a:t>
            </a: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딱 떼고 들어와서 신문을 읽는 체하고 힐끗힐끗 바라다보는 손님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사진기를 들고 와서 숫기 좋게 “하나 박을까요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?”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들이대는 손님</a:t>
            </a: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algn="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한송이 붉은 꽃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여성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女性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), 1938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7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7">
            <a:extLst>
              <a:ext uri="{FF2B5EF4-FFF2-40B4-BE49-F238E27FC236}">
                <a16:creationId xmlns:a16="http://schemas.microsoft.com/office/drawing/2014/main" id="{910E3F10-2CEF-43EB-8A14-653433F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카페 걸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B2E1F38-185D-48D8-B78D-3100F13A6F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직사각형 4">
            <a:extLst>
              <a:ext uri="{FF2B5EF4-FFF2-40B4-BE49-F238E27FC236}">
                <a16:creationId xmlns:a16="http://schemas.microsoft.com/office/drawing/2014/main" id="{C5F9D738-B37F-4C2C-B50C-58C0CC2A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2416175"/>
            <a:ext cx="85693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lIns="216000" tIns="90000" rIns="216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</a:rPr>
              <a:t>“에로를 발산함으로 상매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商賣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하는 직업이라 짧은 시간에 가장 많은 손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손님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을 대하게 하여 그 허하는 범위 내에서는 가장 강렬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强烈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한 에로의 자극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刺戟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을 주려는 것이니 이 역시 색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色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을 파는 한 작위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作爲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일 것이다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.”</a:t>
            </a:r>
          </a:p>
          <a:p>
            <a:pPr algn="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｢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환락의 대전당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-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카페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｣ 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신동아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1932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6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56325" name="직사각형 6">
            <a:extLst>
              <a:ext uri="{FF2B5EF4-FFF2-40B4-BE49-F238E27FC236}">
                <a16:creationId xmlns:a16="http://schemas.microsoft.com/office/drawing/2014/main" id="{3396696F-B681-4C19-BF8A-28E57706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727700"/>
            <a:ext cx="8569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lIns="216000" tIns="90000" rIns="216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</a:rPr>
              <a:t>“카페는 진한 연애는 아닐지라도 그와 비슷한 연애를 파는 시장이다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.”</a:t>
            </a:r>
          </a:p>
          <a:p>
            <a:pPr algn="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웅초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熊超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), ｢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경성 앞뒷골 풍경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｣ 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혜성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1931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11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월호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16AB42C-729C-4BF9-B724-CBA66E4353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47" name="제목 7">
            <a:extLst>
              <a:ext uri="{FF2B5EF4-FFF2-40B4-BE49-F238E27FC236}">
                <a16:creationId xmlns:a16="http://schemas.microsoft.com/office/drawing/2014/main" id="{77CF7F31-1464-4685-B2C0-4FD4934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카페 걸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, 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천사이자 악녀인 야누스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3" descr="그림1.jpg">
            <a:extLst>
              <a:ext uri="{FF2B5EF4-FFF2-40B4-BE49-F238E27FC236}">
                <a16:creationId xmlns:a16="http://schemas.microsoft.com/office/drawing/2014/main" id="{D742111F-6E60-4933-90C6-7301C696F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06276" y="2571113"/>
            <a:ext cx="5998429" cy="5101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1F25905-D862-42A6-BCB6-3108F10146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1" name="제목 7">
            <a:extLst>
              <a:ext uri="{FF2B5EF4-FFF2-40B4-BE49-F238E27FC236}">
                <a16:creationId xmlns:a16="http://schemas.microsoft.com/office/drawing/2014/main" id="{60A5DE56-6CAB-4532-ABEA-51023ABF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김봉자와 노병운의 정사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(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情死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)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pic>
        <p:nvPicPr>
          <p:cNvPr id="6" name="내용 개체 틀 3" descr="김갑순과 노병운(조선중앙).jpg">
            <a:extLst>
              <a:ext uri="{FF2B5EF4-FFF2-40B4-BE49-F238E27FC236}">
                <a16:creationId xmlns:a16="http://schemas.microsoft.com/office/drawing/2014/main" id="{AF0554B9-2A0F-4A5F-B8F1-A31B9EED6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78" y="2570357"/>
            <a:ext cx="3121306" cy="459856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372" name="직사각형 10">
            <a:extLst>
              <a:ext uri="{FF2B5EF4-FFF2-40B4-BE49-F238E27FC236}">
                <a16:creationId xmlns:a16="http://schemas.microsoft.com/office/drawing/2014/main" id="{728C20B6-CEB3-48A6-8A52-39B44A8AA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7312025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김봉자와 노병운</a:t>
            </a: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조선중앙일보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1933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9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월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29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일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endParaRPr kumimoji="0" lang="ko-KR" altLang="en-US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  <p:pic>
        <p:nvPicPr>
          <p:cNvPr id="9" name="그림 4" descr="봉자의노래가사지.jpg">
            <a:extLst>
              <a:ext uri="{FF2B5EF4-FFF2-40B4-BE49-F238E27FC236}">
                <a16:creationId xmlns:a16="http://schemas.microsoft.com/office/drawing/2014/main" id="{5BA0D77D-F291-413B-B42B-FCFF50E7EF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4"/>
          <a:stretch/>
        </p:blipFill>
        <p:spPr bwMode="auto">
          <a:xfrm>
            <a:off x="7647709" y="2559050"/>
            <a:ext cx="3328767" cy="4609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375" name="직사각형 11">
            <a:extLst>
              <a:ext uri="{FF2B5EF4-FFF2-40B4-BE49-F238E27FC236}">
                <a16:creationId xmlns:a16="http://schemas.microsoft.com/office/drawing/2014/main" id="{558232D7-CFF4-484D-9954-742A1B4A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7312025"/>
            <a:ext cx="360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&lt;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봉자의 노래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&gt;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가사지</a:t>
            </a:r>
          </a:p>
        </p:txBody>
      </p:sp>
      <p:pic>
        <p:nvPicPr>
          <p:cNvPr id="58376" name="Bongjasong.mp3">
            <a:hlinkClick r:id="" action="ppaction://media"/>
            <a:extLst>
              <a:ext uri="{FF2B5EF4-FFF2-40B4-BE49-F238E27FC236}">
                <a16:creationId xmlns:a16="http://schemas.microsoft.com/office/drawing/2014/main" id="{1DCFFE05-9493-4BED-A586-E53F53D2A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7385050"/>
            <a:ext cx="839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제목 7">
            <a:extLst>
              <a:ext uri="{FF2B5EF4-FFF2-40B4-BE49-F238E27FC236}">
                <a16:creationId xmlns:a16="http://schemas.microsoft.com/office/drawing/2014/main" id="{CD51C427-90B1-42E6-B09A-B5972BFC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여급 잡지 여성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(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女聲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)(1934</a:t>
            </a:r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년</a:t>
            </a:r>
            <a:r>
              <a:rPr lang="en-US" altLang="ko-KR" sz="3200">
                <a:solidFill>
                  <a:srgbClr val="1D613D"/>
                </a:solidFill>
                <a:latin typeface="Yoon가변 윤고딕 140_TT" charset="0"/>
              </a:rPr>
              <a:t>)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2CD0F7D-FF2E-4A84-9703-7B6F5B3A3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396" name="직사각형 4">
            <a:extLst>
              <a:ext uri="{FF2B5EF4-FFF2-40B4-BE49-F238E27FC236}">
                <a16:creationId xmlns:a16="http://schemas.microsoft.com/office/drawing/2014/main" id="{B26CB338-5761-447A-BC86-833EE1A02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2416175"/>
            <a:ext cx="85693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lIns="216000" tIns="90000" rIns="216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</a:rPr>
              <a:t>“깨어라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!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여성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女性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들이여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!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그리하여 용감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勇敢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스럽게 직업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職業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전선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戰線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으로 나아가기를 주저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躊躇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하지 말자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.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싸우자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.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뭇 직업여성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職業女性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들이여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. 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남성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男性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의 힘 세인 그것과 신산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辛酸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한 사회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社會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의 모든 난맥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亂脈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과 몸을 희생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犧牲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)</a:t>
            </a:r>
            <a:r>
              <a:rPr kumimoji="0" lang="ko-KR" altLang="en-US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하여 힘껏 싸우자</a:t>
            </a:r>
            <a:r>
              <a:rPr kumimoji="0" lang="en-US" altLang="ko-KR" sz="2200">
                <a:solidFill>
                  <a:srgbClr val="5A5434"/>
                </a:solidFill>
                <a:latin typeface="Yoon가변 윤명조 150_TT" charset="0"/>
                <a:ea typeface="굴림" panose="020B0600000101010101" pitchFamily="34" charset="-127"/>
              </a:rPr>
              <a:t>.”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2200">
              <a:solidFill>
                <a:srgbClr val="5A5434"/>
              </a:solidFill>
              <a:latin typeface="Yoon가변 윤명조 150_TT" charset="0"/>
              <a:ea typeface="굴림" panose="020B0600000101010101" pitchFamily="34" charset="-127"/>
            </a:endParaRPr>
          </a:p>
          <a:p>
            <a:pPr algn="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백장미生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｢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조선의 여성들아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!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주저 말고 직업전선으로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｣,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여성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경성 여성사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1934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년</a:t>
            </a:r>
            <a:endParaRPr kumimoji="0" lang="en-US" altLang="ko-KR" sz="1800">
              <a:solidFill>
                <a:srgbClr val="404040"/>
              </a:solidFill>
              <a:latin typeface="Yoon가변 윤명조 150_TT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제목 7">
            <a:extLst>
              <a:ext uri="{FF2B5EF4-FFF2-40B4-BE49-F238E27FC236}">
                <a16:creationId xmlns:a16="http://schemas.microsoft.com/office/drawing/2014/main" id="{FF5FE0B7-602A-4337-AA36-25FDC7D2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다방과 카페를 나오며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3B59E03-F2B8-4162-8E3D-8A3BB4FAB3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0" name="직사각형 11">
            <a:extLst>
              <a:ext uri="{FF2B5EF4-FFF2-40B4-BE49-F238E27FC236}">
                <a16:creationId xmlns:a16="http://schemas.microsoft.com/office/drawing/2014/main" id="{26D08ADF-9A33-4C8A-A22F-AC0941177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898775"/>
            <a:ext cx="8497888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kumimoji="0" lang="ko-KR" altLang="en-US" sz="2800">
                <a:solidFill>
                  <a:srgbClr val="984807"/>
                </a:solidFill>
                <a:latin typeface="Yoon가변 윤고딕 130_TT" charset="0"/>
              </a:rPr>
              <a:t>다방</a:t>
            </a:r>
            <a:r>
              <a:rPr kumimoji="0" lang="en-US" altLang="ko-KR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찻집</a:t>
            </a:r>
            <a:r>
              <a:rPr kumimoji="0" lang="en-US" altLang="ko-KR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끽다점 </a:t>
            </a:r>
            <a:r>
              <a:rPr kumimoji="0" lang="en-US" altLang="ko-KR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: </a:t>
            </a:r>
            <a:b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</a:b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차와 커피를 마시는 공간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비즈니스는 물론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남녀의 데이트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,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룸펜의 집합지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예술가들의 공동 서재 겸 토론장으로서의 구실까지 함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kumimoji="0" lang="ko-KR" altLang="en-US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카페</a:t>
            </a:r>
            <a:r>
              <a:rPr kumimoji="0" lang="en-US" altLang="ko-KR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바 </a:t>
            </a:r>
            <a:r>
              <a:rPr kumimoji="0" lang="en-US" altLang="ko-KR" sz="2800">
                <a:solidFill>
                  <a:srgbClr val="984807"/>
                </a:solidFill>
                <a:latin typeface="Yoon가변 윤고딕 130_TT" charset="0"/>
                <a:ea typeface="굴림" panose="020B0600000101010101" pitchFamily="34" charset="-127"/>
              </a:rPr>
              <a:t>: </a:t>
            </a:r>
            <a:b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</a:b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여급의 술시중을 받으며 술을 마시던 술집으로서의 성격이 강했음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.</a:t>
            </a:r>
          </a:p>
        </p:txBody>
      </p:sp>
      <p:sp>
        <p:nvSpPr>
          <p:cNvPr id="60421" name="직사각형 2">
            <a:extLst>
              <a:ext uri="{FF2B5EF4-FFF2-40B4-BE49-F238E27FC236}">
                <a16:creationId xmlns:a16="http://schemas.microsoft.com/office/drawing/2014/main" id="{1BDA2074-60D6-4D53-B08D-C3A7AF412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6978650"/>
            <a:ext cx="7315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</a:rPr>
              <a:t>문화콘텐츠닷컴 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-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경성의 유흥문화공간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(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카페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다방</a:t>
            </a:r>
            <a:r>
              <a:rPr kumimoji="0" lang="en-US" altLang="ko-KR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) </a:t>
            </a:r>
            <a:r>
              <a:rPr kumimoji="0" lang="ko-KR" altLang="en-US" sz="180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참고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B579FF43-8F6D-41C6-924B-32C35A2BE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949" y="1911673"/>
            <a:ext cx="12620090" cy="5806821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/>
              <a:t>“</a:t>
            </a:r>
            <a:r>
              <a:rPr lang="ko-KR" altLang="en-US" sz="2800" dirty="0"/>
              <a:t>나는 조반상에 더할 수 없는 벗을 한번도 빠뜨린 적이 없다</a:t>
            </a:r>
            <a:r>
              <a:rPr lang="en-US" altLang="ko-KR" sz="2800" dirty="0"/>
              <a:t>.</a:t>
            </a:r>
            <a:r>
              <a:rPr lang="ko-KR" altLang="en-US" sz="2800" dirty="0"/>
              <a:t> 커피를 빼놓고는 그 어떤 것도 좋을 수가 없다</a:t>
            </a:r>
            <a:r>
              <a:rPr lang="en-US" altLang="ko-KR" sz="2800" dirty="0"/>
              <a:t>.</a:t>
            </a:r>
            <a:r>
              <a:rPr lang="ko-KR" altLang="en-US" sz="2800" dirty="0"/>
              <a:t> 한 잔의 커피를 만드는 </a:t>
            </a:r>
            <a:r>
              <a:rPr lang="ko-KR" altLang="en-US" sz="2800" dirty="0" err="1"/>
              <a:t>원드는</a:t>
            </a:r>
            <a:r>
              <a:rPr lang="ko-KR" altLang="en-US" sz="2800" dirty="0"/>
              <a:t> 나에게 </a:t>
            </a:r>
            <a:r>
              <a:rPr lang="en-US" altLang="ko-KR" sz="2800" dirty="0"/>
              <a:t>60</a:t>
            </a:r>
            <a:r>
              <a:rPr lang="ko-KR" altLang="en-US" sz="2800" dirty="0"/>
              <a:t>여 가지의 좋은 아이디어를 가르쳐 준다</a:t>
            </a:r>
            <a:r>
              <a:rPr lang="en-US" altLang="ko-KR" sz="2800" dirty="0"/>
              <a:t>.”-</a:t>
            </a:r>
            <a:r>
              <a:rPr lang="ko-KR" altLang="en-US" sz="2800" dirty="0"/>
              <a:t>베토벤</a:t>
            </a:r>
            <a:r>
              <a:rPr lang="en-US" altLang="ko-KR" sz="2800" dirty="0"/>
              <a:t>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800" dirty="0"/>
              <a:t>“</a:t>
            </a:r>
            <a:r>
              <a:rPr lang="ko-KR" altLang="en-US" sz="2800" dirty="0"/>
              <a:t>아</a:t>
            </a:r>
            <a:r>
              <a:rPr lang="en-US" altLang="ko-KR" sz="2800" dirty="0"/>
              <a:t>!</a:t>
            </a:r>
            <a:r>
              <a:rPr lang="ko-KR" altLang="en-US" sz="2800" dirty="0"/>
              <a:t> 커피의 기막힌 맛이여</a:t>
            </a:r>
            <a:r>
              <a:rPr lang="en-US" altLang="ko-KR" sz="2800" dirty="0"/>
              <a:t>!</a:t>
            </a:r>
            <a:r>
              <a:rPr lang="ko-KR" altLang="en-US" sz="2800" dirty="0"/>
              <a:t> 그건 천 번의 키스보다 멋지고</a:t>
            </a:r>
            <a:r>
              <a:rPr lang="en-US" altLang="ko-KR" sz="2800" dirty="0"/>
              <a:t>,</a:t>
            </a:r>
            <a:r>
              <a:rPr lang="ko-KR" altLang="en-US" sz="2800" dirty="0"/>
              <a:t> </a:t>
            </a:r>
            <a:r>
              <a:rPr lang="ko-KR" altLang="en-US" sz="2800" dirty="0" err="1"/>
              <a:t>마스카트의</a:t>
            </a:r>
            <a:r>
              <a:rPr lang="ko-KR" altLang="en-US" sz="2800" dirty="0"/>
              <a:t> 술보다 달콤하다</a:t>
            </a:r>
            <a:r>
              <a:rPr lang="en-US" altLang="ko-KR" sz="2800" dirty="0"/>
              <a:t>.</a:t>
            </a:r>
            <a:r>
              <a:rPr lang="ko-KR" altLang="en-US" sz="2800" dirty="0"/>
              <a:t> 혼례식은 못 올릴 망정</a:t>
            </a:r>
            <a:r>
              <a:rPr lang="en-US" altLang="ko-KR" sz="2800" dirty="0"/>
              <a:t>,</a:t>
            </a:r>
            <a:r>
              <a:rPr lang="ko-KR" altLang="en-US" sz="2800" dirty="0"/>
              <a:t> 바깥 출입은 못할 망정</a:t>
            </a:r>
            <a:r>
              <a:rPr lang="en-US" altLang="ko-KR" sz="2800" dirty="0"/>
              <a:t>,</a:t>
            </a:r>
            <a:r>
              <a:rPr lang="ko-KR" altLang="en-US" sz="2800" dirty="0"/>
              <a:t> 커피만은 끊을 수가 없구나</a:t>
            </a:r>
            <a:r>
              <a:rPr lang="en-US" altLang="ko-KR" sz="2800" dirty="0"/>
              <a:t>”-</a:t>
            </a:r>
            <a:r>
              <a:rPr lang="ko-KR" altLang="en-US" sz="2800" dirty="0"/>
              <a:t>바흐의 커피 칸타타 중</a:t>
            </a:r>
            <a:r>
              <a:rPr lang="en-US" altLang="ko-KR" sz="2800" dirty="0"/>
              <a:t>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800" dirty="0"/>
              <a:t>“</a:t>
            </a:r>
            <a:r>
              <a:rPr lang="ko-KR" altLang="en-US" sz="2800" dirty="0"/>
              <a:t>커피의 본능은 유혹</a:t>
            </a:r>
            <a:r>
              <a:rPr lang="en-US" altLang="ko-KR" sz="2800" dirty="0"/>
              <a:t>,</a:t>
            </a:r>
            <a:r>
              <a:rPr lang="ko-KR" altLang="en-US" sz="2800" dirty="0"/>
              <a:t> 진한 향기는 와인보다 달콤하고 부드러운 맛은 키스보다 황홀하다</a:t>
            </a:r>
            <a:r>
              <a:rPr lang="en-US" altLang="ko-KR" sz="2800" dirty="0"/>
              <a:t>.</a:t>
            </a:r>
            <a:r>
              <a:rPr lang="ko-KR" altLang="en-US" sz="2800" dirty="0"/>
              <a:t> 악마처럼 검고</a:t>
            </a:r>
            <a:r>
              <a:rPr lang="en-US" altLang="ko-KR" sz="2800" dirty="0"/>
              <a:t>,</a:t>
            </a:r>
            <a:r>
              <a:rPr lang="ko-KR" altLang="en-US" sz="2800" dirty="0"/>
              <a:t> 지옥처럼 뜨겁고</a:t>
            </a:r>
            <a:r>
              <a:rPr lang="en-US" altLang="ko-KR" sz="2800" dirty="0"/>
              <a:t>,</a:t>
            </a:r>
            <a:r>
              <a:rPr lang="ko-KR" altLang="en-US" sz="2800" dirty="0"/>
              <a:t> 천사처럼 순수하며</a:t>
            </a:r>
            <a:r>
              <a:rPr lang="en-US" altLang="ko-KR" sz="2800" dirty="0"/>
              <a:t>,</a:t>
            </a:r>
            <a:r>
              <a:rPr lang="ko-KR" altLang="en-US" sz="2800" dirty="0"/>
              <a:t> 사랑처럼 달콤하다</a:t>
            </a:r>
            <a:r>
              <a:rPr lang="en-US" altLang="ko-KR" sz="2800" dirty="0"/>
              <a:t>.”-</a:t>
            </a:r>
            <a:r>
              <a:rPr lang="ko-KR" altLang="en-US" sz="2800" dirty="0"/>
              <a:t>찰스 </a:t>
            </a:r>
            <a:r>
              <a:rPr lang="ko-KR" altLang="en-US" sz="2800" dirty="0" err="1"/>
              <a:t>드</a:t>
            </a:r>
            <a:r>
              <a:rPr lang="ko-KR" altLang="en-US" sz="2800" dirty="0"/>
              <a:t> </a:t>
            </a:r>
            <a:r>
              <a:rPr lang="ko-KR" altLang="en-US" sz="2800" dirty="0" err="1"/>
              <a:t>모리스탈레랑</a:t>
            </a:r>
            <a:r>
              <a:rPr lang="en-US" altLang="ko-KR" sz="2800" dirty="0"/>
              <a:t>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800" dirty="0"/>
              <a:t>“</a:t>
            </a:r>
            <a:r>
              <a:rPr lang="ko-KR" altLang="en-US" sz="2800" dirty="0"/>
              <a:t>사실</a:t>
            </a:r>
            <a:r>
              <a:rPr lang="en-US" altLang="ko-KR" sz="2800" dirty="0"/>
              <a:t>,</a:t>
            </a:r>
            <a:r>
              <a:rPr lang="ko-KR" altLang="en-US" sz="2800" dirty="0"/>
              <a:t> 거의 모든 커다란 위기 때 우리의 심장이 근본적으로 필요로 하는 것은 따뜻한 한 잔의 커피인 것 같다</a:t>
            </a:r>
            <a:r>
              <a:rPr lang="en-US" altLang="ko-KR" sz="2800" dirty="0"/>
              <a:t>.”-</a:t>
            </a:r>
            <a:r>
              <a:rPr lang="ko-KR" altLang="en-US" sz="2800" dirty="0"/>
              <a:t>알렉산더 대왕</a:t>
            </a:r>
            <a:r>
              <a:rPr lang="ko-KR" altLang="ja-JP" sz="2800" dirty="0"/>
              <a:t>-</a:t>
            </a:r>
            <a:endParaRPr lang="en-US" altLang="en-US" sz="2800" dirty="0"/>
          </a:p>
        </p:txBody>
      </p:sp>
      <p:pic>
        <p:nvPicPr>
          <p:cNvPr id="61444" name="lonelystreetlightMR.mp3">
            <a:hlinkClick r:id="" action="ppaction://media"/>
            <a:extLst>
              <a:ext uri="{FF2B5EF4-FFF2-40B4-BE49-F238E27FC236}">
                <a16:creationId xmlns:a16="http://schemas.microsoft.com/office/drawing/2014/main" id="{53AB54A0-BF86-480F-B205-D18CB10FC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038" y="8175625"/>
            <a:ext cx="7413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7236CD6-2073-4C4F-B529-B1B7E66B0B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1" name="제목 7">
            <a:extLst>
              <a:ext uri="{FF2B5EF4-FFF2-40B4-BE49-F238E27FC236}">
                <a16:creationId xmlns:a16="http://schemas.microsoft.com/office/drawing/2014/main" id="{F5A698EE-54C4-45B4-93AC-39CBECD1BA62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찻집 아가씨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3FC4FDE-3A53-426F-A7D6-B772BEFE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485" y="2559050"/>
            <a:ext cx="6792822" cy="532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dabanggirl.mp3">
            <a:hlinkClick r:id="" action="ppaction://media"/>
            <a:extLst>
              <a:ext uri="{FF2B5EF4-FFF2-40B4-BE49-F238E27FC236}">
                <a16:creationId xmlns:a16="http://schemas.microsoft.com/office/drawing/2014/main" id="{790EA4EA-B21B-4E69-8421-2F644B0C8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7167563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그림 4" descr="01page(표지).jpg">
            <a:extLst>
              <a:ext uri="{FF2B5EF4-FFF2-40B4-BE49-F238E27FC236}">
                <a16:creationId xmlns:a16="http://schemas.microsoft.com/office/drawing/2014/main" id="{5D068983-5BCB-4E24-A381-6AB876482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4" b="-10834"/>
          <a:stretch>
            <a:fillRect/>
          </a:stretch>
        </p:blipFill>
        <p:spPr>
          <a:xfrm>
            <a:off x="3716338" y="1330325"/>
            <a:ext cx="7272337" cy="738187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BFD6B62-EAD9-4914-A023-7E3A5278EE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내용 개체 틀 3" descr="다방의푸른꿈표지최종.jpg">
            <a:extLst>
              <a:ext uri="{FF2B5EF4-FFF2-40B4-BE49-F238E27FC236}">
                <a16:creationId xmlns:a16="http://schemas.microsoft.com/office/drawing/2014/main" id="{C8DD756A-5AF1-4A0B-A95B-15CCE4370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6" t="3357" r="5361" b="5590"/>
          <a:stretch/>
        </p:blipFill>
        <p:spPr>
          <a:xfrm>
            <a:off x="1843386" y="2570357"/>
            <a:ext cx="4990078" cy="517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직사각형 13">
            <a:extLst>
              <a:ext uri="{FF2B5EF4-FFF2-40B4-BE49-F238E27FC236}">
                <a16:creationId xmlns:a16="http://schemas.microsoft.com/office/drawing/2014/main" id="{5FE5E0CF-B2CE-4DC8-9C46-4AE35371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2632075"/>
            <a:ext cx="583331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en-US" altLang="ko-KR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1. </a:t>
            </a: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내뿜는 담배 연기 끝에 희미한 옛 추억이 풀린다</a:t>
            </a:r>
            <a:endParaRPr kumimoji="0" lang="en-US" altLang="ko-KR" sz="1800" dirty="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고요한 찻집에서 커피를 마시며 </a:t>
            </a:r>
            <a:endParaRPr kumimoji="0" lang="en-US" altLang="ko-KR" sz="1800" dirty="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가만히 부른다 그리운 옛날을 </a:t>
            </a:r>
            <a:r>
              <a:rPr kumimoji="0" lang="ko-KR" altLang="en-US" sz="1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부르누나</a:t>
            </a: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</a:t>
            </a:r>
            <a:r>
              <a:rPr kumimoji="0" lang="ko-KR" altLang="en-US" sz="1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부르누나</a:t>
            </a: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</a:t>
            </a:r>
            <a:endParaRPr kumimoji="0" lang="en-US" altLang="ko-KR" sz="1800" dirty="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흘러간 꿈은 찾을 길 없어 연기를 따라 헤매는 마음 </a:t>
            </a:r>
            <a:endParaRPr kumimoji="0" lang="en-US" altLang="ko-KR" sz="1800" dirty="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사랑은 가고 추억은 슬퍼 블루스에 나는 운다 </a:t>
            </a:r>
            <a:endParaRPr kumimoji="0" lang="en-US" altLang="ko-KR" sz="1800" dirty="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내뿜는 담배 연기 끝에 희미한 옛 추억이 풀린다</a:t>
            </a:r>
          </a:p>
          <a:p>
            <a:pPr eaLnBrk="1" hangingPunct="1">
              <a:spcBef>
                <a:spcPts val="600"/>
              </a:spcBef>
              <a:buFont typeface="Malgun Gothic" panose="020B0503020000020004" pitchFamily="34" charset="-127"/>
              <a:buAutoNum type="arabicPeriod"/>
            </a:pPr>
            <a:endParaRPr kumimoji="0" lang="ko-KR" altLang="en-US" sz="1800" dirty="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en-US" altLang="ko-KR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2. </a:t>
            </a:r>
            <a:r>
              <a:rPr kumimoji="0" lang="ko-KR" altLang="en-US" sz="1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조으는</a:t>
            </a: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푸른 등불 아래 흘러간 그날 밤이 새롭다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조그만 찻집에서 만나던 그날 밤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목메어 부른다 그리운 그 밤을 </a:t>
            </a:r>
            <a:r>
              <a:rPr kumimoji="0" lang="ko-KR" altLang="en-US" sz="1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부르누나</a:t>
            </a: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</a:t>
            </a:r>
            <a:r>
              <a:rPr kumimoji="0" lang="ko-KR" altLang="en-US" sz="1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부르누나</a:t>
            </a:r>
            <a:endParaRPr kumimoji="0" lang="ko-KR" altLang="en-US" sz="1800" dirty="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서리에 시든 </a:t>
            </a:r>
            <a:r>
              <a:rPr kumimoji="0" lang="ko-KR" altLang="en-US" sz="1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장미화러냐</a:t>
            </a: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시들은 사랑 스러진 그 밤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그대는 가고 나 혼자 슬퍼 블루스에 나는 운다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ko-KR" altLang="en-US" sz="1800" dirty="0" err="1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조으는</a:t>
            </a:r>
            <a:r>
              <a:rPr kumimoji="0" lang="ko-KR" altLang="en-US" sz="1800" dirty="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 푸른 등불 아래 흘러간 그날 밤이 새롭다</a:t>
            </a:r>
          </a:p>
        </p:txBody>
      </p:sp>
      <p:sp>
        <p:nvSpPr>
          <p:cNvPr id="9221" name="제목 7">
            <a:extLst>
              <a:ext uri="{FF2B5EF4-FFF2-40B4-BE49-F238E27FC236}">
                <a16:creationId xmlns:a16="http://schemas.microsoft.com/office/drawing/2014/main" id="{B190E760-E4BE-4077-9D4A-384779D2B743}"/>
              </a:ext>
            </a:extLst>
          </p:cNvPr>
          <p:cNvSpPr txBox="1">
            <a:spLocks/>
          </p:cNvSpPr>
          <p:nvPr/>
        </p:nvSpPr>
        <p:spPr bwMode="auto">
          <a:xfrm>
            <a:off x="2635250" y="1624013"/>
            <a:ext cx="936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21" tIns="73161" rIns="146321" bIns="73161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200">
                <a:solidFill>
                  <a:srgbClr val="1D613D"/>
                </a:solidFill>
                <a:latin typeface="Yoon가변 윤고딕 140_TT" charset="0"/>
              </a:rPr>
              <a:t>다방의 푸른 꿈</a:t>
            </a:r>
            <a:endParaRPr kumimoji="0"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sp>
        <p:nvSpPr>
          <p:cNvPr id="9222" name="직사각형 17">
            <a:extLst>
              <a:ext uri="{FF2B5EF4-FFF2-40B4-BE49-F238E27FC236}">
                <a16:creationId xmlns:a16="http://schemas.microsoft.com/office/drawing/2014/main" id="{7E29776E-8983-4A07-9449-37CB2D602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7527925"/>
            <a:ext cx="663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dirty="0" err="1">
                <a:solidFill>
                  <a:srgbClr val="404040"/>
                </a:solidFill>
                <a:latin typeface="Yoon가변 윤명조 150_TT" charset="0"/>
              </a:rPr>
              <a:t>조명암</a:t>
            </a:r>
            <a:r>
              <a:rPr kumimoji="0" lang="ko-KR" altLang="en-US" sz="1800" dirty="0">
                <a:solidFill>
                  <a:srgbClr val="404040"/>
                </a:solidFill>
                <a:latin typeface="Yoon가변 윤명조 150_TT" charset="0"/>
              </a:rPr>
              <a:t> 작사</a:t>
            </a:r>
            <a:r>
              <a:rPr kumimoji="0" lang="en-US" altLang="ko-KR" sz="1800" dirty="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 dirty="0" err="1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김해송</a:t>
            </a:r>
            <a:r>
              <a:rPr kumimoji="0" lang="ko-KR" altLang="en-US" sz="1800" dirty="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 작곡</a:t>
            </a:r>
            <a:r>
              <a:rPr kumimoji="0" lang="en-US" altLang="ko-KR" sz="1800" dirty="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 dirty="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이용현 편곡</a:t>
            </a:r>
            <a:r>
              <a:rPr kumimoji="0" lang="en-US" altLang="ko-KR" sz="1800" dirty="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, </a:t>
            </a:r>
            <a:r>
              <a:rPr kumimoji="0" lang="ko-KR" altLang="en-US" sz="1800" dirty="0">
                <a:solidFill>
                  <a:srgbClr val="404040"/>
                </a:solidFill>
                <a:latin typeface="Yoon가변 윤명조 150_TT" charset="0"/>
                <a:ea typeface="굴림" panose="020B0600000101010101" pitchFamily="34" charset="-127"/>
              </a:rPr>
              <a:t>장유정 노래</a:t>
            </a:r>
          </a:p>
        </p:txBody>
      </p:sp>
      <p:pic>
        <p:nvPicPr>
          <p:cNvPr id="9223" name="BluedreaminteahouseMR.mp3">
            <a:hlinkClick r:id="" action="ppaction://media"/>
            <a:extLst>
              <a:ext uri="{FF2B5EF4-FFF2-40B4-BE49-F238E27FC236}">
                <a16:creationId xmlns:a16="http://schemas.microsoft.com/office/drawing/2014/main" id="{B5FF84AF-4492-4E1F-9E15-FFA25C91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202" y="7273924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7">
            <a:extLst>
              <a:ext uri="{FF2B5EF4-FFF2-40B4-BE49-F238E27FC236}">
                <a16:creationId xmlns:a16="http://schemas.microsoft.com/office/drawing/2014/main" id="{B47B6788-90FB-49EA-900F-0D0383E7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0" y="1624013"/>
            <a:ext cx="9361488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200">
                <a:solidFill>
                  <a:srgbClr val="1D613D"/>
                </a:solidFill>
                <a:latin typeface="Yoon가변 윤고딕 140_TT" charset="0"/>
              </a:rPr>
              <a:t>다방과 카페로의 여행 순서</a:t>
            </a:r>
            <a:endParaRPr lang="ko-KR" altLang="en-US" sz="3200">
              <a:solidFill>
                <a:srgbClr val="984807"/>
              </a:solidFill>
              <a:latin typeface="Yoon가변 윤고딕 140_TT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28CAFAE-2D22-4DED-9DEE-50D3D4A292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2200275"/>
            <a:ext cx="8353425" cy="0"/>
          </a:xfrm>
          <a:prstGeom prst="line">
            <a:avLst/>
          </a:prstGeom>
          <a:noFill/>
          <a:ln w="25400">
            <a:solidFill>
              <a:srgbClr val="C2A746"/>
            </a:solidFill>
            <a:prstDash val="sysDot"/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4" name="직사각형 11">
            <a:extLst>
              <a:ext uri="{FF2B5EF4-FFF2-40B4-BE49-F238E27FC236}">
                <a16:creationId xmlns:a16="http://schemas.microsoft.com/office/drawing/2014/main" id="{035BB2A9-6EC7-4523-A978-F707532E6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2898775"/>
            <a:ext cx="849788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defTabSz="1462088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3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1.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다방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호텔식 다방에서 음악다방으로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2.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카페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서양식 술집의 성쇠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3.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다방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문화 공간 혹은 무기력한 인텔리의 집합소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4.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카페</a:t>
            </a: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,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퇴폐와 환락의 전당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5.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다방 걸과 카페 걸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kumimoji="0" lang="en-US" altLang="ko-KR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6. </a:t>
            </a:r>
            <a:r>
              <a:rPr kumimoji="0" lang="ko-KR" altLang="en-US" sz="2800">
                <a:solidFill>
                  <a:srgbClr val="4F6228"/>
                </a:solidFill>
                <a:latin typeface="Yoon가변 윤고딕 130_TT" charset="0"/>
                <a:ea typeface="굴림" panose="020B0600000101010101" pitchFamily="34" charset="-127"/>
              </a:rPr>
              <a:t>다방과 카페를 나오며</a:t>
            </a:r>
            <a:endParaRPr kumimoji="0" lang="en-US" altLang="ko-KR" sz="2800">
              <a:solidFill>
                <a:srgbClr val="4F6228"/>
              </a:solidFill>
              <a:latin typeface="Yoon가변 윤고딕 130_TT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1620</Words>
  <Application>Microsoft Office PowerPoint</Application>
  <PresentationFormat>사용자 지정</PresentationFormat>
  <Paragraphs>249</Paragraphs>
  <Slides>59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7" baseType="lpstr">
      <vt:lpstr>굴림</vt:lpstr>
      <vt:lpstr>Arial</vt:lpstr>
      <vt:lpstr>Malgun Gothic</vt:lpstr>
      <vt:lpstr>Calibri</vt:lpstr>
      <vt:lpstr>Yoon가변 윤고딕 140_TT</vt:lpstr>
      <vt:lpstr>Yoon가변 윤명조 150_TT</vt:lpstr>
      <vt:lpstr>Yoon가변 윤고딕 130_TT</vt:lpstr>
      <vt:lpstr>Office 테마</vt:lpstr>
      <vt:lpstr> 한국인, 커피에 빠지다.    Koreans falling love with coffee </vt:lpstr>
      <vt:lpstr>PowerPoint 프레젠테이션</vt:lpstr>
      <vt:lpstr>다방? 카페!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다방과 카페로의 여행 순서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호텔식 커피숍 : 대불호텔</vt:lpstr>
      <vt:lpstr>호텔식 커피숍 : 손탁호텔</vt:lpstr>
      <vt:lpstr>서양식 식당 : 청목당</vt:lpstr>
      <vt:lpstr>호텔식 커피숍 : 조선철도호텔</vt:lpstr>
      <vt:lpstr>북촌의 다방들</vt:lpstr>
      <vt:lpstr>1930년대 다방 풍경</vt:lpstr>
      <vt:lpstr>1930년대 다방 풍경</vt:lpstr>
      <vt:lpstr>다방 광고</vt:lpstr>
      <vt:lpstr>카페, 서양식 술집</vt:lpstr>
      <vt:lpstr>다방과 카페</vt:lpstr>
      <vt:lpstr>우리나라 카페의 역사</vt:lpstr>
      <vt:lpstr>1930년대 카페들</vt:lpstr>
      <vt:lpstr>1930년대 카페들</vt:lpstr>
      <vt:lpstr>1930년대 카페들</vt:lpstr>
      <vt:lpstr>1930년대 카페들</vt:lpstr>
      <vt:lpstr>1930년대 카페들</vt:lpstr>
      <vt:lpstr>1930년대 카페들</vt:lpstr>
      <vt:lpstr>1930년대 카페들</vt:lpstr>
      <vt:lpstr>1930년대 카페들</vt:lpstr>
      <vt:lpstr>1930년대 카페들</vt:lpstr>
      <vt:lpstr>1930년대 카페들</vt:lpstr>
      <vt:lpstr>1930년대 카페의 여급 수</vt:lpstr>
      <vt:lpstr>1930년대 경성의 다방 지도</vt:lpstr>
      <vt:lpstr>영화 배우 김연실</vt:lpstr>
      <vt:lpstr>다방, 무기력한 지식인의 집합지</vt:lpstr>
      <vt:lpstr>다방, 룸펜들의 집합지</vt:lpstr>
      <vt:lpstr>에로 그로 넌센스</vt:lpstr>
      <vt:lpstr>카페, 퇴폐와 환락의 전당</vt:lpstr>
      <vt:lpstr>카페 단속 규칙</vt:lpstr>
      <vt:lpstr>카페 단속 규칙</vt:lpstr>
      <vt:lpstr>카페마다 댄스홀 겸영</vt:lpstr>
      <vt:lpstr>다방 걸</vt:lpstr>
      <vt:lpstr>카페 걸</vt:lpstr>
      <vt:lpstr>카페 걸, 천사이자 악녀인 야누스</vt:lpstr>
      <vt:lpstr>김봉자와 노병운의 정사(情死)</vt:lpstr>
      <vt:lpstr>여급 잡지 여성(女聲)(1934년)</vt:lpstr>
      <vt:lpstr>다방과 카페를 나오며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Jay</dc:creator>
  <cp:lastModifiedBy>Yuran Kim</cp:lastModifiedBy>
  <cp:revision>316</cp:revision>
  <dcterms:created xsi:type="dcterms:W3CDTF">2012-03-14T05:42:45Z</dcterms:created>
  <dcterms:modified xsi:type="dcterms:W3CDTF">2022-02-11T01:19:50Z</dcterms:modified>
</cp:coreProperties>
</file>