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4" r:id="rId1"/>
  </p:sldMasterIdLst>
  <p:notesMasterIdLst>
    <p:notesMasterId r:id="rId8"/>
  </p:notesMasterIdLst>
  <p:handoutMasterIdLst>
    <p:handoutMasterId r:id="rId9"/>
  </p:handoutMasterIdLst>
  <p:sldIdLst>
    <p:sldId id="3853" r:id="rId2"/>
    <p:sldId id="3846" r:id="rId3"/>
    <p:sldId id="3847" r:id="rId4"/>
    <p:sldId id="3852" r:id="rId5"/>
    <p:sldId id="3848" r:id="rId6"/>
    <p:sldId id="3850" r:id="rId7"/>
  </p:sldIdLst>
  <p:sldSz cx="9144000" cy="5143500" type="screen16x9"/>
  <p:notesSz cx="7010400" cy="9296400"/>
  <p:defaultTextStyle>
    <a:defPPr>
      <a:defRPr lang="en-US"/>
    </a:defPPr>
    <a:lvl1pPr algn="l"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440">
          <p15:clr>
            <a:srgbClr val="A4A3A4"/>
          </p15:clr>
        </p15:guide>
        <p15:guide id="2" pos="288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6CAB"/>
    <a:srgbClr val="D34615"/>
    <a:srgbClr val="0060B1"/>
    <a:srgbClr val="0008F7"/>
    <a:srgbClr val="FE0001"/>
    <a:srgbClr val="0004FF"/>
    <a:srgbClr val="017C2F"/>
    <a:srgbClr val="702C89"/>
    <a:srgbClr val="205B0B"/>
    <a:srgbClr val="904A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9" autoAdjust="0"/>
    <p:restoredTop sz="95921" autoAdjust="0"/>
  </p:normalViewPr>
  <p:slideViewPr>
    <p:cSldViewPr>
      <p:cViewPr varScale="1">
        <p:scale>
          <a:sx n="140" d="100"/>
          <a:sy n="140" d="100"/>
        </p:scale>
        <p:origin x="488" y="192"/>
      </p:cViewPr>
      <p:guideLst>
        <p:guide orient="horz" pos="1440"/>
        <p:guide pos="28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80"/>
    </p:cViewPr>
  </p:sorterViewPr>
  <p:notesViewPr>
    <p:cSldViewPr>
      <p:cViewPr varScale="1">
        <p:scale>
          <a:sx n="70" d="100"/>
          <a:sy n="70" d="100"/>
        </p:scale>
        <p:origin x="-16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wrap="square" lIns="93177" tIns="46589" rIns="93177" bIns="46589" numCol="1" anchor="t" anchorCtr="0" compatLnSpc="1">
            <a:prstTxWarp prst="textNoShape">
              <a:avLst/>
            </a:prstTxWarp>
          </a:bodyPr>
          <a:lstStyle>
            <a:lvl1pPr algn="r">
              <a:defRPr sz="1200">
                <a:cs typeface="Arial" charset="0"/>
              </a:defRPr>
            </a:lvl1pPr>
          </a:lstStyle>
          <a:p>
            <a:pPr>
              <a:defRPr/>
            </a:pPr>
            <a:fld id="{7DB426EB-3A1A-6D4E-8855-ECB75034B61E}" type="datetimeFigureOut">
              <a:rPr lang="en-US"/>
              <a:pPr>
                <a:defRPr/>
              </a:pPr>
              <a:t>3/5/21</a:t>
            </a:fld>
            <a:endParaRPr lang="en-US"/>
          </a:p>
        </p:txBody>
      </p:sp>
      <p:sp>
        <p:nvSpPr>
          <p:cNvPr id="4" name="Footer Placeholder 3"/>
          <p:cNvSpPr>
            <a:spLocks noGrp="1"/>
          </p:cNvSpPr>
          <p:nvPr>
            <p:ph type="ftr" sz="quarter" idx="2"/>
          </p:nvPr>
        </p:nvSpPr>
        <p:spPr>
          <a:xfrm>
            <a:off x="0" y="8829054"/>
            <a:ext cx="3038319" cy="465242"/>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wrap="square" lIns="93177" tIns="46589" rIns="93177" bIns="46589" numCol="1" anchor="b" anchorCtr="0" compatLnSpc="1">
            <a:prstTxWarp prst="textNoShape">
              <a:avLst/>
            </a:prstTxWarp>
          </a:bodyPr>
          <a:lstStyle>
            <a:lvl1pPr algn="r">
              <a:defRPr sz="1200">
                <a:cs typeface="Arial" charset="0"/>
              </a:defRPr>
            </a:lvl1pPr>
          </a:lstStyle>
          <a:p>
            <a:pPr>
              <a:defRPr/>
            </a:pPr>
            <a:fld id="{512991B9-876D-E740-9E6A-2A0F7EC1769A}" type="slidenum">
              <a:rPr lang="en-US"/>
              <a:pPr>
                <a:defRPr/>
              </a:pPr>
              <a:t>‹#›</a:t>
            </a:fld>
            <a:endParaRPr lang="en-US"/>
          </a:p>
        </p:txBody>
      </p:sp>
    </p:spTree>
    <p:extLst>
      <p:ext uri="{BB962C8B-B14F-4D97-AF65-F5344CB8AC3E}">
        <p14:creationId xmlns:p14="http://schemas.microsoft.com/office/powerpoint/2010/main" val="3463566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885" y="0"/>
            <a:ext cx="3038319" cy="465242"/>
          </a:xfrm>
          <a:prstGeom prst="rect">
            <a:avLst/>
          </a:prstGeom>
        </p:spPr>
        <p:txBody>
          <a:bodyPr vert="horz" wrap="square" lIns="93177" tIns="46589" rIns="93177" bIns="46589" numCol="1" anchor="t" anchorCtr="0" compatLnSpc="1">
            <a:prstTxWarp prst="textNoShape">
              <a:avLst/>
            </a:prstTxWarp>
          </a:bodyPr>
          <a:lstStyle>
            <a:lvl1pPr algn="r">
              <a:defRPr sz="1200">
                <a:cs typeface="Arial" charset="0"/>
              </a:defRPr>
            </a:lvl1pPr>
          </a:lstStyle>
          <a:p>
            <a:pPr>
              <a:defRPr/>
            </a:pPr>
            <a:fld id="{1653652D-87C5-D343-BAA0-14880D6508EF}" type="datetimeFigureOut">
              <a:rPr lang="en-US"/>
              <a:pPr>
                <a:defRPr/>
              </a:pPr>
              <a:t>3/5/21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519" y="4416633"/>
            <a:ext cx="5607362" cy="418296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054"/>
            <a:ext cx="3038319" cy="465242"/>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885" y="8829054"/>
            <a:ext cx="3038319" cy="465242"/>
          </a:xfrm>
          <a:prstGeom prst="rect">
            <a:avLst/>
          </a:prstGeom>
        </p:spPr>
        <p:txBody>
          <a:bodyPr vert="horz" wrap="square" lIns="93177" tIns="46589" rIns="93177" bIns="46589" numCol="1" anchor="b" anchorCtr="0" compatLnSpc="1">
            <a:prstTxWarp prst="textNoShape">
              <a:avLst/>
            </a:prstTxWarp>
          </a:bodyPr>
          <a:lstStyle>
            <a:lvl1pPr algn="r">
              <a:defRPr sz="1200">
                <a:cs typeface="Arial" charset="0"/>
              </a:defRPr>
            </a:lvl1pPr>
          </a:lstStyle>
          <a:p>
            <a:pPr>
              <a:defRPr/>
            </a:pPr>
            <a:fld id="{7712E3D2-7366-074F-BC21-91339F61E070}" type="slidenum">
              <a:rPr lang="en-US"/>
              <a:pPr>
                <a:defRPr/>
              </a:pPr>
              <a:t>‹#›</a:t>
            </a:fld>
            <a:endParaRPr lang="en-US"/>
          </a:p>
        </p:txBody>
      </p:sp>
    </p:spTree>
    <p:extLst>
      <p:ext uri="{BB962C8B-B14F-4D97-AF65-F5344CB8AC3E}">
        <p14:creationId xmlns:p14="http://schemas.microsoft.com/office/powerpoint/2010/main" val="5528059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1</a:t>
            </a:fld>
            <a:endParaRPr lang="en-US" sz="1200">
              <a:cs typeface="Arial" charset="0"/>
            </a:endParaRPr>
          </a:p>
        </p:txBody>
      </p:sp>
    </p:spTree>
    <p:extLst>
      <p:ext uri="{BB962C8B-B14F-4D97-AF65-F5344CB8AC3E}">
        <p14:creationId xmlns:p14="http://schemas.microsoft.com/office/powerpoint/2010/main" val="100451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2</a:t>
            </a:fld>
            <a:endParaRPr lang="en-US" sz="1200">
              <a:cs typeface="Arial" charset="0"/>
            </a:endParaRPr>
          </a:p>
        </p:txBody>
      </p:sp>
    </p:spTree>
    <p:extLst>
      <p:ext uri="{BB962C8B-B14F-4D97-AF65-F5344CB8AC3E}">
        <p14:creationId xmlns:p14="http://schemas.microsoft.com/office/powerpoint/2010/main" val="41361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3</a:t>
            </a:fld>
            <a:endParaRPr lang="en-US" sz="1200">
              <a:cs typeface="Arial" charset="0"/>
            </a:endParaRPr>
          </a:p>
        </p:txBody>
      </p:sp>
    </p:spTree>
    <p:extLst>
      <p:ext uri="{BB962C8B-B14F-4D97-AF65-F5344CB8AC3E}">
        <p14:creationId xmlns:p14="http://schemas.microsoft.com/office/powerpoint/2010/main" val="87956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4</a:t>
            </a:fld>
            <a:endParaRPr lang="en-US" sz="1200">
              <a:cs typeface="Arial" charset="0"/>
            </a:endParaRPr>
          </a:p>
        </p:txBody>
      </p:sp>
    </p:spTree>
    <p:extLst>
      <p:ext uri="{BB962C8B-B14F-4D97-AF65-F5344CB8AC3E}">
        <p14:creationId xmlns:p14="http://schemas.microsoft.com/office/powerpoint/2010/main" val="4206708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5</a:t>
            </a:fld>
            <a:endParaRPr lang="en-US" sz="1200">
              <a:cs typeface="Arial" charset="0"/>
            </a:endParaRPr>
          </a:p>
        </p:txBody>
      </p:sp>
    </p:spTree>
    <p:extLst>
      <p:ext uri="{BB962C8B-B14F-4D97-AF65-F5344CB8AC3E}">
        <p14:creationId xmlns:p14="http://schemas.microsoft.com/office/powerpoint/2010/main" val="3210197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r>
              <a:rPr lang="en-US" sz="1200" kern="1200" dirty="0">
                <a:solidFill>
                  <a:schemeClr val="tx1"/>
                </a:solidFill>
                <a:latin typeface="+mn-lt"/>
                <a:ea typeface="ＭＳ Ｐゴシック" charset="0"/>
                <a:cs typeface="MS PGothic" charset="0"/>
              </a:rPr>
              <a:t>Averaging Kernel</a:t>
            </a:r>
          </a:p>
          <a:p>
            <a:pPr marL="171450" indent="-171450">
              <a:buFont typeface="Arial"/>
              <a:buChar char="•"/>
            </a:pPr>
            <a:r>
              <a:rPr lang="en-US" sz="1200" kern="1200" dirty="0">
                <a:solidFill>
                  <a:schemeClr val="tx1"/>
                </a:solidFill>
                <a:latin typeface="+mn-lt"/>
                <a:ea typeface="ＭＳ Ｐゴシック" charset="0"/>
                <a:cs typeface="MS PGothic" charset="0"/>
              </a:rPr>
              <a:t>\</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{A} = \</a:t>
            </a:r>
            <a:r>
              <a:rPr lang="en-US" sz="1200" kern="1200" dirty="0" err="1">
                <a:solidFill>
                  <a:schemeClr val="tx1"/>
                </a:solidFill>
                <a:latin typeface="+mn-lt"/>
                <a:ea typeface="ＭＳ Ｐゴシック" charset="0"/>
                <a:cs typeface="MS PGothic" charset="0"/>
              </a:rPr>
              <a:t>frac</a:t>
            </a:r>
            <a:r>
              <a:rPr lang="en-US" sz="1200" kern="1200" dirty="0">
                <a:solidFill>
                  <a:schemeClr val="tx1"/>
                </a:solidFill>
                <a:latin typeface="+mn-lt"/>
                <a:ea typeface="ＭＳ Ｐゴシック" charset="0"/>
                <a:cs typeface="MS PGothic" charset="0"/>
              </a:rPr>
              <a:t>{\partial \hat{x}_</a:t>
            </a:r>
            <a:r>
              <a:rPr lang="en-US" sz="1200" kern="1200" dirty="0" err="1">
                <a:solidFill>
                  <a:schemeClr val="tx1"/>
                </a:solidFill>
                <a:latin typeface="+mn-lt"/>
                <a:ea typeface="ＭＳ Ｐゴシック" charset="0"/>
                <a:cs typeface="MS PGothic" charset="0"/>
              </a:rPr>
              <a:t>i</a:t>
            </a:r>
            <a:r>
              <a:rPr lang="en-US" sz="1200" kern="1200" dirty="0">
                <a:solidFill>
                  <a:schemeClr val="tx1"/>
                </a:solidFill>
                <a:latin typeface="+mn-lt"/>
                <a:ea typeface="ＭＳ Ｐゴシック" charset="0"/>
                <a:cs typeface="MS PGothic" charset="0"/>
              </a:rPr>
              <a:t>}{\partial </a:t>
            </a:r>
            <a:r>
              <a:rPr lang="en-US" sz="1200" kern="1200" dirty="0" err="1">
                <a:solidFill>
                  <a:schemeClr val="tx1"/>
                </a:solidFill>
                <a:latin typeface="+mn-lt"/>
                <a:ea typeface="ＭＳ Ｐゴシック" charset="0"/>
                <a:cs typeface="MS PGothic" charset="0"/>
              </a:rPr>
              <a:t>x_j</a:t>
            </a:r>
            <a:r>
              <a:rPr lang="en-US" sz="1200" kern="1200" dirty="0">
                <a:solidFill>
                  <a:schemeClr val="tx1"/>
                </a:solidFill>
                <a:latin typeface="+mn-lt"/>
                <a:ea typeface="ＭＳ Ｐゴシック" charset="0"/>
                <a:cs typeface="MS PGothic" charset="0"/>
              </a:rPr>
              <a:t>}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 - \</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{Q})\</a:t>
            </a:r>
            <a:r>
              <a:rPr lang="en-US" sz="1200" kern="1200" dirty="0" err="1">
                <a:solidFill>
                  <a:schemeClr val="tx1"/>
                </a:solidFill>
                <a:latin typeface="+mn-lt"/>
                <a:ea typeface="ＭＳ Ｐゴシック" charset="0"/>
                <a:cs typeface="MS PGothic" charset="0"/>
              </a:rPr>
              <a:t>mathbf</a:t>
            </a:r>
            <a:r>
              <a:rPr lang="en-US" sz="1200" kern="1200" dirty="0">
                <a:solidFill>
                  <a:schemeClr val="tx1"/>
                </a:solidFill>
                <a:latin typeface="+mn-lt"/>
                <a:ea typeface="ＭＳ Ｐゴシック" charset="0"/>
                <a:cs typeface="MS PGothic" charset="0"/>
              </a:rPr>
              <a:t>{B}^{-1}</a:t>
            </a:r>
          </a:p>
          <a:p>
            <a:pPr marL="171450" indent="-171450">
              <a:buFont typeface="Arial"/>
              <a:buChar char="•"/>
            </a:pPr>
            <a:endParaRPr lang="en-US" sz="1200" kern="1200" baseline="0" dirty="0">
              <a:solidFill>
                <a:schemeClr val="tx1"/>
              </a:solidFill>
              <a:latin typeface="+mn-lt"/>
              <a:ea typeface="ＭＳ Ｐゴシック" charset="0"/>
              <a:cs typeface="MS PGothic" charset="0"/>
            </a:endParaRPr>
          </a:p>
          <a:p>
            <a:pPr marL="0" indent="0">
              <a:buFont typeface="Arial"/>
              <a:buNone/>
            </a:pPr>
            <a:r>
              <a:rPr lang="en-US" sz="1200" kern="1200" baseline="0" dirty="0">
                <a:solidFill>
                  <a:schemeClr val="tx1"/>
                </a:solidFill>
                <a:latin typeface="+mn-lt"/>
                <a:ea typeface="ＭＳ Ｐゴシック" charset="0"/>
                <a:cs typeface="MS PGothic" charset="0"/>
              </a:rPr>
              <a:t>Posterior solution</a:t>
            </a:r>
          </a:p>
          <a:p>
            <a:pPr marL="171450" indent="-171450">
              <a:buFont typeface="Arial"/>
              <a:buChar char="•"/>
            </a:pP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{\hat{x}}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x_a</a:t>
            </a:r>
            <a:r>
              <a:rPr lang="en-US" sz="1200" kern="1200" baseline="0" dirty="0">
                <a:solidFill>
                  <a:schemeClr val="tx1"/>
                </a:solidFill>
                <a:latin typeface="+mn-lt"/>
                <a:ea typeface="ＭＳ Ｐゴシック" charset="0"/>
                <a:cs typeface="MS PGothic" charset="0"/>
              </a:rPr>
              <a:t>} + \left(\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{HB}\right)^T\left(\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{HBH}^T +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{R}\right)^{-1}\left(\</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{y} -\</a:t>
            </a:r>
            <a:r>
              <a:rPr lang="en-US" sz="1200" kern="1200" baseline="0" dirty="0" err="1">
                <a:solidFill>
                  <a:schemeClr val="tx1"/>
                </a:solidFill>
                <a:latin typeface="+mn-lt"/>
                <a:ea typeface="ＭＳ Ｐゴシック" charset="0"/>
                <a:cs typeface="MS PGothic" charset="0"/>
              </a:rPr>
              <a:t>mathbf</a:t>
            </a:r>
            <a:r>
              <a:rPr lang="en-US" sz="1200" kern="1200" baseline="0" dirty="0">
                <a:solidFill>
                  <a:schemeClr val="tx1"/>
                </a:solidFill>
                <a:latin typeface="+mn-lt"/>
                <a:ea typeface="ＭＳ Ｐゴシック" charset="0"/>
                <a:cs typeface="MS PGothic" charset="0"/>
              </a:rPr>
              <a:t>{</a:t>
            </a:r>
            <a:r>
              <a:rPr lang="en-US" sz="1200" kern="1200" baseline="0" dirty="0" err="1">
                <a:solidFill>
                  <a:schemeClr val="tx1"/>
                </a:solidFill>
                <a:latin typeface="+mn-lt"/>
                <a:ea typeface="ＭＳ Ｐゴシック" charset="0"/>
                <a:cs typeface="MS PGothic" charset="0"/>
              </a:rPr>
              <a:t>Hx_a</a:t>
            </a:r>
            <a:r>
              <a:rPr lang="en-US" sz="1200" kern="1200" baseline="0" dirty="0">
                <a:solidFill>
                  <a:schemeClr val="tx1"/>
                </a:solidFill>
                <a:latin typeface="+mn-lt"/>
                <a:ea typeface="ＭＳ Ｐゴシック" charset="0"/>
                <a:cs typeface="MS PGothic" charset="0"/>
              </a:rPr>
              <a:t>}\right)</a:t>
            </a:r>
            <a:endParaRPr lang="en-US" sz="1000" baseline="0"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2C43430-9DF2-A344-9643-36BD727FF13B}" type="slidenum">
              <a:rPr lang="en-US" sz="1200">
                <a:cs typeface="Arial" charset="0"/>
              </a:rPr>
              <a:pPr eaLnBrk="1" hangingPunct="1"/>
              <a:t>6</a:t>
            </a:fld>
            <a:endParaRPr lang="en-US" sz="1200">
              <a:cs typeface="Arial" charset="0"/>
            </a:endParaRPr>
          </a:p>
        </p:txBody>
      </p:sp>
    </p:spTree>
    <p:extLst>
      <p:ext uri="{BB962C8B-B14F-4D97-AF65-F5344CB8AC3E}">
        <p14:creationId xmlns:p14="http://schemas.microsoft.com/office/powerpoint/2010/main" val="286327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914650"/>
            <a:ext cx="6858000" cy="74295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3843338"/>
            <a:ext cx="6858000" cy="40005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lgn="l" eaLnBrk="1" latinLnBrk="0" hangingPunct="1">
              <a:defRPr kumimoji="0" sz="1400">
                <a:solidFill>
                  <a:schemeClr val="tx2"/>
                </a:solidFill>
                <a:latin typeface="Calibri" pitchFamily="34" charset="0"/>
                <a:ea typeface="MS PGothic" pitchFamily="34" charset="-128"/>
                <a:cs typeface="+mn-cs"/>
              </a:defRPr>
            </a:lvl1pPr>
          </a:lstStyle>
          <a:p>
            <a:pPr>
              <a:defRPr/>
            </a:pPr>
            <a:r>
              <a:rPr lang="en-US"/>
              <a:t>May 4, 2012</a:t>
            </a:r>
          </a:p>
        </p:txBody>
      </p:sp>
      <p:sp>
        <p:nvSpPr>
          <p:cNvPr id="5" name="Footer Placeholder 2"/>
          <p:cNvSpPr>
            <a:spLocks noGrp="1"/>
          </p:cNvSpPr>
          <p:nvPr>
            <p:ph type="ftr" sz="quarter" idx="11"/>
          </p:nvPr>
        </p:nvSpPr>
        <p:spPr/>
        <p:txBody>
          <a:bodyPr/>
          <a:lstStyle>
            <a:lvl1pPr algn="r" eaLnBrk="1" latinLnBrk="0" hangingPunct="1">
              <a:defRPr kumimoji="0" sz="1400">
                <a:solidFill>
                  <a:schemeClr val="tx2"/>
                </a:solidFill>
                <a:latin typeface="Calibri" pitchFamily="34" charset="0"/>
                <a:ea typeface="MS PGothic" pitchFamily="34" charset="-128"/>
                <a:cs typeface="+mn-cs"/>
              </a:defRPr>
            </a:lvl1pPr>
          </a:lstStyle>
          <a:p>
            <a:pPr>
              <a:defRPr/>
            </a:pPr>
            <a:r>
              <a:rPr lang="en-US"/>
              <a:t>Source Influences on Modeled Column Concentrations</a:t>
            </a:r>
          </a:p>
        </p:txBody>
      </p:sp>
      <p:sp>
        <p:nvSpPr>
          <p:cNvPr id="6" name="Slide Number Placeholder 22"/>
          <p:cNvSpPr>
            <a:spLocks noGrp="1"/>
          </p:cNvSpPr>
          <p:nvPr>
            <p:ph type="sldNum" sz="quarter" idx="12"/>
          </p:nvPr>
        </p:nvSpPr>
        <p:spPr>
          <a:xfrm>
            <a:off x="1298580" y="4767264"/>
            <a:ext cx="1444625" cy="273844"/>
          </a:xfrm>
        </p:spPr>
        <p:txBody>
          <a:bodyPr/>
          <a:lstStyle>
            <a:lvl1pPr>
              <a:defRPr/>
            </a:lvl1pPr>
          </a:lstStyle>
          <a:p>
            <a:pPr>
              <a:defRPr/>
            </a:pPr>
            <a:fld id="{AA91B3F1-1F33-D345-B92B-11C2F4EDFC9C}" type="slidenum">
              <a:rPr lang="en-US"/>
              <a:pPr>
                <a:defRPr/>
              </a:pPr>
              <a:t>‹#›</a:t>
            </a:fld>
            <a:endParaRPr lang="en-US"/>
          </a:p>
        </p:txBody>
      </p:sp>
    </p:spTree>
    <p:extLst>
      <p:ext uri="{BB962C8B-B14F-4D97-AF65-F5344CB8AC3E}">
        <p14:creationId xmlns:p14="http://schemas.microsoft.com/office/powerpoint/2010/main" val="340271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May 4, 2012</a:t>
            </a:r>
          </a:p>
        </p:txBody>
      </p:sp>
      <p:sp>
        <p:nvSpPr>
          <p:cNvPr id="5"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6" name="Slide Number Placeholder 22"/>
          <p:cNvSpPr>
            <a:spLocks noGrp="1"/>
          </p:cNvSpPr>
          <p:nvPr>
            <p:ph type="sldNum" sz="quarter" idx="12"/>
          </p:nvPr>
        </p:nvSpPr>
        <p:spPr/>
        <p:txBody>
          <a:bodyPr/>
          <a:lstStyle>
            <a:lvl1pPr>
              <a:defRPr/>
            </a:lvl1pPr>
          </a:lstStyle>
          <a:p>
            <a:pPr>
              <a:defRPr/>
            </a:pPr>
            <a:fld id="{0CDCD6D8-F6A7-714C-A9BA-57737750D543}" type="slidenum">
              <a:rPr lang="en-US"/>
              <a:pPr>
                <a:defRPr/>
              </a:pPr>
              <a:t>‹#›</a:t>
            </a:fld>
            <a:endParaRPr lang="en-US"/>
          </a:p>
        </p:txBody>
      </p:sp>
    </p:spTree>
    <p:extLst>
      <p:ext uri="{BB962C8B-B14F-4D97-AF65-F5344CB8AC3E}">
        <p14:creationId xmlns:p14="http://schemas.microsoft.com/office/powerpoint/2010/main" val="30936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May 4, 2012</a:t>
            </a:r>
          </a:p>
        </p:txBody>
      </p:sp>
      <p:sp>
        <p:nvSpPr>
          <p:cNvPr id="5"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6" name="Slide Number Placeholder 22"/>
          <p:cNvSpPr>
            <a:spLocks noGrp="1"/>
          </p:cNvSpPr>
          <p:nvPr>
            <p:ph type="sldNum" sz="quarter" idx="12"/>
          </p:nvPr>
        </p:nvSpPr>
        <p:spPr/>
        <p:txBody>
          <a:bodyPr/>
          <a:lstStyle>
            <a:lvl1pPr>
              <a:defRPr/>
            </a:lvl1pPr>
          </a:lstStyle>
          <a:p>
            <a:pPr>
              <a:defRPr/>
            </a:pPr>
            <a:fld id="{A65E0ED4-439F-1049-A77A-8B52FBE28455}" type="slidenum">
              <a:rPr lang="en-US"/>
              <a:pPr>
                <a:defRPr/>
              </a:pPr>
              <a:t>‹#›</a:t>
            </a:fld>
            <a:endParaRPr lang="en-US"/>
          </a:p>
        </p:txBody>
      </p:sp>
    </p:spTree>
    <p:extLst>
      <p:ext uri="{BB962C8B-B14F-4D97-AF65-F5344CB8AC3E}">
        <p14:creationId xmlns:p14="http://schemas.microsoft.com/office/powerpoint/2010/main" val="326021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914400"/>
            <a:ext cx="8229600" cy="3703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May 4, 2012</a:t>
            </a:r>
          </a:p>
        </p:txBody>
      </p:sp>
      <p:sp>
        <p:nvSpPr>
          <p:cNvPr id="5"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6" name="Slide Number Placeholder 22"/>
          <p:cNvSpPr>
            <a:spLocks noGrp="1"/>
          </p:cNvSpPr>
          <p:nvPr>
            <p:ph type="sldNum" sz="quarter" idx="12"/>
          </p:nvPr>
        </p:nvSpPr>
        <p:spPr/>
        <p:txBody>
          <a:bodyPr/>
          <a:lstStyle>
            <a:lvl1pPr>
              <a:defRPr/>
            </a:lvl1pPr>
          </a:lstStyle>
          <a:p>
            <a:pPr>
              <a:defRPr/>
            </a:pPr>
            <a:fld id="{4EBEB115-6210-8E4B-A0D1-1C19C4F5C691}" type="slidenum">
              <a:rPr lang="en-US"/>
              <a:pPr>
                <a:defRPr/>
              </a:pPr>
              <a:t>‹#›</a:t>
            </a:fld>
            <a:endParaRPr lang="en-US"/>
          </a:p>
        </p:txBody>
      </p:sp>
    </p:spTree>
    <p:extLst>
      <p:ext uri="{BB962C8B-B14F-4D97-AF65-F5344CB8AC3E}">
        <p14:creationId xmlns:p14="http://schemas.microsoft.com/office/powerpoint/2010/main" val="186882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228850"/>
            <a:ext cx="6858000" cy="8001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3200400"/>
            <a:ext cx="6781800" cy="85725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lgn="l" eaLnBrk="1" latinLnBrk="0" hangingPunct="1">
              <a:defRPr kumimoji="0" sz="1400">
                <a:solidFill>
                  <a:schemeClr val="tx2"/>
                </a:solidFill>
                <a:latin typeface="Calibri" pitchFamily="34" charset="0"/>
                <a:ea typeface="MS PGothic" pitchFamily="34" charset="-128"/>
                <a:cs typeface="+mn-cs"/>
              </a:defRPr>
            </a:lvl1pPr>
          </a:lstStyle>
          <a:p>
            <a:pPr>
              <a:defRPr/>
            </a:pPr>
            <a:r>
              <a:rPr lang="en-US"/>
              <a:t>May 4, 2012</a:t>
            </a:r>
          </a:p>
        </p:txBody>
      </p:sp>
      <p:sp>
        <p:nvSpPr>
          <p:cNvPr id="5" name="Footer Placeholder 2"/>
          <p:cNvSpPr>
            <a:spLocks noGrp="1"/>
          </p:cNvSpPr>
          <p:nvPr>
            <p:ph type="ftr" sz="quarter" idx="11"/>
          </p:nvPr>
        </p:nvSpPr>
        <p:spPr/>
        <p:txBody>
          <a:bodyPr/>
          <a:lstStyle>
            <a:lvl1pPr algn="r" eaLnBrk="1" latinLnBrk="0" hangingPunct="1">
              <a:defRPr kumimoji="0" sz="1400">
                <a:solidFill>
                  <a:schemeClr val="tx2"/>
                </a:solidFill>
                <a:latin typeface="Calibri" pitchFamily="34" charset="0"/>
                <a:ea typeface="MS PGothic" pitchFamily="34" charset="-128"/>
                <a:cs typeface="+mn-cs"/>
              </a:defRPr>
            </a:lvl1pPr>
          </a:lstStyle>
          <a:p>
            <a:pPr>
              <a:defRPr/>
            </a:pPr>
            <a:r>
              <a:rPr lang="en-US"/>
              <a:t>Source Influences on Modeled Column Concentrations</a:t>
            </a:r>
          </a:p>
        </p:txBody>
      </p:sp>
      <p:sp>
        <p:nvSpPr>
          <p:cNvPr id="6" name="Slide Number Placeholder 22"/>
          <p:cNvSpPr>
            <a:spLocks noGrp="1"/>
          </p:cNvSpPr>
          <p:nvPr>
            <p:ph type="sldNum" sz="quarter" idx="12"/>
          </p:nvPr>
        </p:nvSpPr>
        <p:spPr>
          <a:xfrm>
            <a:off x="1146180" y="4767264"/>
            <a:ext cx="1444625" cy="273844"/>
          </a:xfrm>
        </p:spPr>
        <p:txBody>
          <a:bodyPr/>
          <a:lstStyle>
            <a:lvl1pPr>
              <a:defRPr/>
            </a:lvl1pPr>
          </a:lstStyle>
          <a:p>
            <a:pPr>
              <a:defRPr/>
            </a:pPr>
            <a:fld id="{AAA485A6-B3F4-EE4E-BAA8-E3915E6C7969}" type="slidenum">
              <a:rPr lang="en-US"/>
              <a:pPr>
                <a:defRPr/>
              </a:pPr>
              <a:t>‹#›</a:t>
            </a:fld>
            <a:endParaRPr lang="en-US"/>
          </a:p>
        </p:txBody>
      </p:sp>
    </p:spTree>
    <p:extLst>
      <p:ext uri="{BB962C8B-B14F-4D97-AF65-F5344CB8AC3E}">
        <p14:creationId xmlns:p14="http://schemas.microsoft.com/office/powerpoint/2010/main" val="494915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lang="en-US"/>
              <a:t>Click to edit Master title style</a:t>
            </a:r>
          </a:p>
        </p:txBody>
      </p:sp>
      <p:sp>
        <p:nvSpPr>
          <p:cNvPr id="9" name="Content Placeholder 8"/>
          <p:cNvSpPr>
            <a:spLocks noGrp="1"/>
          </p:cNvSpPr>
          <p:nvPr>
            <p:ph sz="quarter" idx="1"/>
          </p:nvPr>
        </p:nvSpPr>
        <p:spPr>
          <a:xfrm>
            <a:off x="457200" y="914400"/>
            <a:ext cx="4041648" cy="3703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912114"/>
            <a:ext cx="4041648" cy="3703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May 4, 2012</a:t>
            </a:r>
          </a:p>
        </p:txBody>
      </p:sp>
      <p:sp>
        <p:nvSpPr>
          <p:cNvPr id="6"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7" name="Slide Number Placeholder 22"/>
          <p:cNvSpPr>
            <a:spLocks noGrp="1"/>
          </p:cNvSpPr>
          <p:nvPr>
            <p:ph type="sldNum" sz="quarter" idx="12"/>
          </p:nvPr>
        </p:nvSpPr>
        <p:spPr/>
        <p:txBody>
          <a:bodyPr/>
          <a:lstStyle>
            <a:lvl1pPr>
              <a:defRPr/>
            </a:lvl1pPr>
          </a:lstStyle>
          <a:p>
            <a:pPr>
              <a:defRPr/>
            </a:pPr>
            <a:fld id="{175D7AF0-4180-604F-A58B-4D73B74F4E4A}" type="slidenum">
              <a:rPr lang="en-US"/>
              <a:pPr>
                <a:defRPr/>
              </a:pPr>
              <a:t>‹#›</a:t>
            </a:fld>
            <a:endParaRPr lang="en-US"/>
          </a:p>
        </p:txBody>
      </p:sp>
    </p:spTree>
    <p:extLst>
      <p:ext uri="{BB962C8B-B14F-4D97-AF65-F5344CB8AC3E}">
        <p14:creationId xmlns:p14="http://schemas.microsoft.com/office/powerpoint/2010/main" val="20245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964406"/>
            <a:ext cx="4040188" cy="51435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5" y="971550"/>
            <a:ext cx="4041775" cy="51435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1600200"/>
            <a:ext cx="40386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1600200"/>
            <a:ext cx="40386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May 4, 2012</a:t>
            </a:r>
          </a:p>
        </p:txBody>
      </p:sp>
      <p:sp>
        <p:nvSpPr>
          <p:cNvPr id="8"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9" name="Slide Number Placeholder 22"/>
          <p:cNvSpPr>
            <a:spLocks noGrp="1"/>
          </p:cNvSpPr>
          <p:nvPr>
            <p:ph type="sldNum" sz="quarter" idx="12"/>
          </p:nvPr>
        </p:nvSpPr>
        <p:spPr/>
        <p:txBody>
          <a:bodyPr/>
          <a:lstStyle>
            <a:lvl1pPr>
              <a:defRPr/>
            </a:lvl1pPr>
          </a:lstStyle>
          <a:p>
            <a:pPr>
              <a:defRPr/>
            </a:pPr>
            <a:fld id="{F2C24333-E7AB-424A-B8B1-F474AD044698}" type="slidenum">
              <a:rPr lang="en-US"/>
              <a:pPr>
                <a:defRPr/>
              </a:pPr>
              <a:t>‹#›</a:t>
            </a:fld>
            <a:endParaRPr lang="en-US"/>
          </a:p>
        </p:txBody>
      </p:sp>
    </p:spTree>
    <p:extLst>
      <p:ext uri="{BB962C8B-B14F-4D97-AF65-F5344CB8AC3E}">
        <p14:creationId xmlns:p14="http://schemas.microsoft.com/office/powerpoint/2010/main" val="274077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May 4, 2012</a:t>
            </a:r>
          </a:p>
        </p:txBody>
      </p:sp>
      <p:sp>
        <p:nvSpPr>
          <p:cNvPr id="4"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5" name="Slide Number Placeholder 22"/>
          <p:cNvSpPr>
            <a:spLocks noGrp="1"/>
          </p:cNvSpPr>
          <p:nvPr>
            <p:ph type="sldNum" sz="quarter" idx="12"/>
          </p:nvPr>
        </p:nvSpPr>
        <p:spPr/>
        <p:txBody>
          <a:bodyPr/>
          <a:lstStyle>
            <a:lvl1pPr>
              <a:defRPr/>
            </a:lvl1pPr>
          </a:lstStyle>
          <a:p>
            <a:pPr>
              <a:defRPr/>
            </a:pPr>
            <a:fld id="{A5ADD922-6B39-4347-9A47-81EAB7E6AA1D}" type="slidenum">
              <a:rPr lang="en-US"/>
              <a:pPr>
                <a:defRPr/>
              </a:pPr>
              <a:t>‹#›</a:t>
            </a:fld>
            <a:endParaRPr lang="en-US"/>
          </a:p>
        </p:txBody>
      </p:sp>
    </p:spTree>
    <p:extLst>
      <p:ext uri="{BB962C8B-B14F-4D97-AF65-F5344CB8AC3E}">
        <p14:creationId xmlns:p14="http://schemas.microsoft.com/office/powerpoint/2010/main" val="375782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May 4, 2012</a:t>
            </a:r>
          </a:p>
        </p:txBody>
      </p:sp>
      <p:sp>
        <p:nvSpPr>
          <p:cNvPr id="3"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4" name="Slide Number Placeholder 22"/>
          <p:cNvSpPr>
            <a:spLocks noGrp="1"/>
          </p:cNvSpPr>
          <p:nvPr>
            <p:ph type="sldNum" sz="quarter" idx="12"/>
          </p:nvPr>
        </p:nvSpPr>
        <p:spPr/>
        <p:txBody>
          <a:bodyPr/>
          <a:lstStyle>
            <a:lvl1pPr>
              <a:defRPr/>
            </a:lvl1pPr>
          </a:lstStyle>
          <a:p>
            <a:pPr>
              <a:defRPr/>
            </a:pPr>
            <a:fld id="{27E7F1BB-6927-EE4B-8F55-891E42B6A27B}" type="slidenum">
              <a:rPr lang="en-US"/>
              <a:pPr>
                <a:defRPr/>
              </a:pPr>
              <a:t>‹#›</a:t>
            </a:fld>
            <a:endParaRPr lang="en-US"/>
          </a:p>
        </p:txBody>
      </p:sp>
    </p:spTree>
    <p:extLst>
      <p:ext uri="{BB962C8B-B14F-4D97-AF65-F5344CB8AC3E}">
        <p14:creationId xmlns:p14="http://schemas.microsoft.com/office/powerpoint/2010/main" val="226344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228600"/>
            <a:ext cx="2514600" cy="62865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914403"/>
            <a:ext cx="2514600" cy="3632597"/>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228600"/>
            <a:ext cx="5715000" cy="4286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May 4, 2012</a:t>
            </a:r>
          </a:p>
        </p:txBody>
      </p:sp>
      <p:sp>
        <p:nvSpPr>
          <p:cNvPr id="6" name="Footer Placeholder 2"/>
          <p:cNvSpPr>
            <a:spLocks noGrp="1"/>
          </p:cNvSpPr>
          <p:nvPr>
            <p:ph type="ftr" sz="quarter" idx="11"/>
          </p:nvPr>
        </p:nvSpPr>
        <p:spPr/>
        <p:txBody>
          <a:bodyPr/>
          <a:lstStyle>
            <a:lvl1pPr>
              <a:defRPr/>
            </a:lvl1pPr>
          </a:lstStyle>
          <a:p>
            <a:pPr>
              <a:defRPr/>
            </a:pPr>
            <a:r>
              <a:rPr lang="en-US"/>
              <a:t>Source Influences on Modeled Column Concentrations</a:t>
            </a:r>
          </a:p>
        </p:txBody>
      </p:sp>
      <p:sp>
        <p:nvSpPr>
          <p:cNvPr id="7" name="Slide Number Placeholder 22"/>
          <p:cNvSpPr>
            <a:spLocks noGrp="1"/>
          </p:cNvSpPr>
          <p:nvPr>
            <p:ph type="sldNum" sz="quarter" idx="12"/>
          </p:nvPr>
        </p:nvSpPr>
        <p:spPr/>
        <p:txBody>
          <a:bodyPr/>
          <a:lstStyle>
            <a:lvl1pPr>
              <a:defRPr/>
            </a:lvl1pPr>
          </a:lstStyle>
          <a:p>
            <a:pPr>
              <a:defRPr/>
            </a:pPr>
            <a:fld id="{13D555EC-2D36-EC4C-983F-0B2C5756EA66}" type="slidenum">
              <a:rPr lang="en-US"/>
              <a:pPr>
                <a:defRPr/>
              </a:pPr>
              <a:t>‹#›</a:t>
            </a:fld>
            <a:endParaRPr lang="en-US"/>
          </a:p>
        </p:txBody>
      </p:sp>
    </p:spTree>
    <p:extLst>
      <p:ext uri="{BB962C8B-B14F-4D97-AF65-F5344CB8AC3E}">
        <p14:creationId xmlns:p14="http://schemas.microsoft.com/office/powerpoint/2010/main" val="2201583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42"/>
            <a:ext cx="8229600" cy="506016"/>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428750"/>
            <a:ext cx="8229600" cy="3202686"/>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914400"/>
            <a:ext cx="8229600" cy="40005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lgn="l" eaLnBrk="1" latinLnBrk="0" hangingPunct="1">
              <a:defRPr kumimoji="0" sz="1400">
                <a:solidFill>
                  <a:schemeClr val="tx2"/>
                </a:solidFill>
                <a:latin typeface="Calibri" pitchFamily="34" charset="0"/>
                <a:ea typeface="MS PGothic" pitchFamily="34" charset="-128"/>
                <a:cs typeface="+mn-cs"/>
              </a:defRPr>
            </a:lvl1pPr>
          </a:lstStyle>
          <a:p>
            <a:pPr>
              <a:defRPr/>
            </a:pPr>
            <a:r>
              <a:rPr lang="en-US"/>
              <a:t>May 4, 2012</a:t>
            </a:r>
          </a:p>
        </p:txBody>
      </p:sp>
      <p:sp>
        <p:nvSpPr>
          <p:cNvPr id="6" name="Footer Placeholder 2"/>
          <p:cNvSpPr>
            <a:spLocks noGrp="1"/>
          </p:cNvSpPr>
          <p:nvPr>
            <p:ph type="ftr" sz="quarter" idx="11"/>
          </p:nvPr>
        </p:nvSpPr>
        <p:spPr/>
        <p:txBody>
          <a:bodyPr/>
          <a:lstStyle>
            <a:lvl1pPr algn="r" eaLnBrk="1" latinLnBrk="0" hangingPunct="1">
              <a:defRPr kumimoji="0" sz="1400">
                <a:solidFill>
                  <a:schemeClr val="tx2"/>
                </a:solidFill>
                <a:latin typeface="Calibri" pitchFamily="34" charset="0"/>
                <a:ea typeface="MS PGothic" pitchFamily="34" charset="-128"/>
                <a:cs typeface="+mn-cs"/>
              </a:defRPr>
            </a:lvl1pPr>
          </a:lstStyle>
          <a:p>
            <a:pPr>
              <a:defRPr/>
            </a:pPr>
            <a:r>
              <a:rPr lang="en-US"/>
              <a:t>Source Influences on Modeled Column Concentrations</a:t>
            </a:r>
          </a:p>
        </p:txBody>
      </p:sp>
      <p:sp>
        <p:nvSpPr>
          <p:cNvPr id="7" name="Slide Number Placeholder 22"/>
          <p:cNvSpPr>
            <a:spLocks noGrp="1"/>
          </p:cNvSpPr>
          <p:nvPr>
            <p:ph type="sldNum" sz="quarter" idx="12"/>
          </p:nvPr>
        </p:nvSpPr>
        <p:spPr/>
        <p:txBody>
          <a:bodyPr/>
          <a:lstStyle>
            <a:lvl1pPr>
              <a:defRPr/>
            </a:lvl1pPr>
          </a:lstStyle>
          <a:p>
            <a:pPr>
              <a:defRPr/>
            </a:pPr>
            <a:fld id="{225E0004-2C4B-3648-B5C7-48E843E7CB41}" type="slidenum">
              <a:rPr lang="en-US"/>
              <a:pPr>
                <a:defRPr/>
              </a:pPr>
              <a:t>‹#›</a:t>
            </a:fld>
            <a:endParaRPr lang="en-US"/>
          </a:p>
        </p:txBody>
      </p:sp>
    </p:spTree>
    <p:extLst>
      <p:ext uri="{BB962C8B-B14F-4D97-AF65-F5344CB8AC3E}">
        <p14:creationId xmlns:p14="http://schemas.microsoft.com/office/powerpoint/2010/main" val="29662822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14300"/>
            <a:ext cx="8229600" cy="742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914401"/>
            <a:ext cx="8229600" cy="36826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5" y="4767264"/>
            <a:ext cx="2289175" cy="273844"/>
          </a:xfrm>
          <a:prstGeom prst="rect">
            <a:avLst/>
          </a:prstGeom>
        </p:spPr>
        <p:txBody>
          <a:bodyPr vert="horz"/>
          <a:lstStyle>
            <a:lvl1pPr algn="l" eaLnBrk="1" latinLnBrk="0" hangingPunct="1">
              <a:defRPr kumimoji="0" sz="1400">
                <a:solidFill>
                  <a:schemeClr val="tx2"/>
                </a:solidFill>
                <a:latin typeface="Calibri" pitchFamily="34" charset="0"/>
                <a:ea typeface="MS PGothic" pitchFamily="34" charset="-128"/>
                <a:cs typeface="+mn-cs"/>
              </a:defRPr>
            </a:lvl1pPr>
          </a:lstStyle>
          <a:p>
            <a:pPr>
              <a:defRPr/>
            </a:pPr>
            <a:r>
              <a:rPr lang="en-US"/>
              <a:t>May 4, 2012</a:t>
            </a:r>
          </a:p>
        </p:txBody>
      </p:sp>
      <p:sp>
        <p:nvSpPr>
          <p:cNvPr id="3" name="Footer Placeholder 2"/>
          <p:cNvSpPr>
            <a:spLocks noGrp="1"/>
          </p:cNvSpPr>
          <p:nvPr>
            <p:ph type="ftr" sz="quarter" idx="3"/>
          </p:nvPr>
        </p:nvSpPr>
        <p:spPr>
          <a:xfrm>
            <a:off x="2209805" y="4767264"/>
            <a:ext cx="4194175" cy="273844"/>
          </a:xfrm>
          <a:prstGeom prst="rect">
            <a:avLst/>
          </a:prstGeom>
        </p:spPr>
        <p:txBody>
          <a:bodyPr vert="horz"/>
          <a:lstStyle>
            <a:lvl1pPr algn="r" eaLnBrk="1" latinLnBrk="0" hangingPunct="1">
              <a:defRPr kumimoji="0" sz="1400">
                <a:solidFill>
                  <a:schemeClr val="tx2"/>
                </a:solidFill>
                <a:latin typeface="Calibri" pitchFamily="34" charset="0"/>
                <a:ea typeface="MS PGothic" pitchFamily="34" charset="-128"/>
                <a:cs typeface="+mn-cs"/>
              </a:defRPr>
            </a:lvl1pPr>
          </a:lstStyle>
          <a:p>
            <a:pPr>
              <a:defRPr/>
            </a:pPr>
            <a:r>
              <a:rPr lang="en-US"/>
              <a:t>Source Influences on Modeled Column Concentrations</a:t>
            </a:r>
          </a:p>
        </p:txBody>
      </p:sp>
      <p:sp>
        <p:nvSpPr>
          <p:cNvPr id="23" name="Slide Number Placeholder 22"/>
          <p:cNvSpPr>
            <a:spLocks noGrp="1"/>
          </p:cNvSpPr>
          <p:nvPr>
            <p:ph type="sldNum" sz="quarter" idx="4"/>
          </p:nvPr>
        </p:nvSpPr>
        <p:spPr>
          <a:xfrm>
            <a:off x="612780" y="4767264"/>
            <a:ext cx="1444625" cy="273844"/>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cs typeface="MS PGothic" charset="0"/>
              </a:defRPr>
            </a:lvl1pPr>
          </a:lstStyle>
          <a:p>
            <a:pPr>
              <a:defRPr/>
            </a:pPr>
            <a:fld id="{3E171620-E484-A749-A68A-4B1269C1D8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170" r:id="rId1"/>
    <p:sldLayoutId id="2147485162" r:id="rId2"/>
    <p:sldLayoutId id="2147485171" r:id="rId3"/>
    <p:sldLayoutId id="2147485163" r:id="rId4"/>
    <p:sldLayoutId id="2147485164" r:id="rId5"/>
    <p:sldLayoutId id="2147485165" r:id="rId6"/>
    <p:sldLayoutId id="2147485166" r:id="rId7"/>
    <p:sldLayoutId id="2147485167" r:id="rId8"/>
    <p:sldLayoutId id="2147485172" r:id="rId9"/>
    <p:sldLayoutId id="2147485168" r:id="rId10"/>
    <p:sldLayoutId id="2147485169" r:id="rId11"/>
  </p:sldLayoutIdLst>
  <p:hf hdr="0"/>
  <p:txStyles>
    <p:titleStyle>
      <a:lvl1pPr algn="l" rtl="0" eaLnBrk="0" fontAlgn="base" hangingPunct="0">
        <a:spcBef>
          <a:spcPct val="0"/>
        </a:spcBef>
        <a:spcAft>
          <a:spcPct val="0"/>
        </a:spcAft>
        <a:defRPr sz="32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5805B651-E273-6142-9C0B-73F13B10E89D}"/>
              </a:ext>
            </a:extLst>
          </p:cNvPr>
          <p:cNvSpPr txBox="1">
            <a:spLocks/>
          </p:cNvSpPr>
          <p:nvPr/>
        </p:nvSpPr>
        <p:spPr bwMode="auto">
          <a:xfrm>
            <a:off x="0" y="666750"/>
            <a:ext cx="9144000" cy="144780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nchor="ct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b="1" dirty="0"/>
              <a:t>ATM S 358: Fundamentals of Atmospheric Chemistry</a:t>
            </a:r>
          </a:p>
          <a:p>
            <a:endParaRPr lang="en-US" sz="2000" b="1" dirty="0"/>
          </a:p>
          <a:p>
            <a:r>
              <a:rPr lang="en-US" sz="2000" dirty="0"/>
              <a:t>Lecture Topic: </a:t>
            </a:r>
            <a:r>
              <a:rPr lang="en-US" sz="2000" i="1" dirty="0"/>
              <a:t>Inequity in air quality</a:t>
            </a:r>
          </a:p>
        </p:txBody>
      </p:sp>
      <p:sp>
        <p:nvSpPr>
          <p:cNvPr id="2" name="Rectangle 1">
            <a:extLst>
              <a:ext uri="{FF2B5EF4-FFF2-40B4-BE49-F238E27FC236}">
                <a16:creationId xmlns:a16="http://schemas.microsoft.com/office/drawing/2014/main" id="{4C675497-83B9-D64D-B3A6-4D99888B4F9C}"/>
              </a:ext>
            </a:extLst>
          </p:cNvPr>
          <p:cNvSpPr/>
          <p:nvPr/>
        </p:nvSpPr>
        <p:spPr>
          <a:xfrm>
            <a:off x="228600" y="2419350"/>
            <a:ext cx="8686800" cy="2350900"/>
          </a:xfrm>
          <a:prstGeom prst="rect">
            <a:avLst/>
          </a:prstGeom>
        </p:spPr>
        <p:txBody>
          <a:bodyPr wrap="square">
            <a:spAutoFit/>
          </a:bodyPr>
          <a:lstStyle/>
          <a:p>
            <a:pPr marL="0" marR="0" algn="just">
              <a:lnSpc>
                <a:spcPct val="110000"/>
              </a:lnSpc>
              <a:spcBef>
                <a:spcPts val="0"/>
              </a:spcBef>
              <a:spcAft>
                <a:spcPts val="0"/>
              </a:spcAft>
            </a:pPr>
            <a:r>
              <a:rPr lang="en-US" sz="1400" dirty="0">
                <a:solidFill>
                  <a:srgbClr val="000000"/>
                </a:solidFill>
                <a:latin typeface="Helvetica" pitchFamily="2" charset="0"/>
                <a:ea typeface="Times New Roman" panose="02020603050405020304" pitchFamily="18" charset="0"/>
              </a:rPr>
              <a:t>An introduction to the chemical and physical processes determining the composition of the atmosphere and implications for climate, ecosystems, and human welfare.  Nitrogen, oxygen, carbon, sulfur cycles.  Chemical forcing of climate change.  Stratospheric ozone.  Oxidizing power of the atmosphere.  Air pollution.  Acid rain.</a:t>
            </a:r>
            <a:endParaRPr lang="en-US" sz="1800" dirty="0">
              <a:latin typeface="Helvetica" pitchFamily="2" charset="0"/>
              <a:ea typeface="Times New Roman" panose="02020603050405020304" pitchFamily="18" charset="0"/>
            </a:endParaRPr>
          </a:p>
          <a:p>
            <a:pPr marL="0" marR="0" algn="just">
              <a:lnSpc>
                <a:spcPct val="110000"/>
              </a:lnSpc>
              <a:spcBef>
                <a:spcPts val="0"/>
              </a:spcBef>
              <a:spcAft>
                <a:spcPts val="0"/>
              </a:spcAft>
            </a:pPr>
            <a:r>
              <a:rPr lang="en-US" sz="800" dirty="0">
                <a:solidFill>
                  <a:srgbClr val="000000"/>
                </a:solidFill>
                <a:latin typeface="Helvetica" pitchFamily="2" charset="0"/>
                <a:ea typeface="Times New Roman" panose="02020603050405020304" pitchFamily="18" charset="0"/>
              </a:rPr>
              <a:t> </a:t>
            </a:r>
            <a:endParaRPr lang="en-US" sz="1800" dirty="0">
              <a:latin typeface="Helvetica" pitchFamily="2" charset="0"/>
              <a:ea typeface="Times New Roman" panose="02020603050405020304" pitchFamily="18" charset="0"/>
            </a:endParaRPr>
          </a:p>
          <a:p>
            <a:pPr marL="0" marR="0" algn="just">
              <a:lnSpc>
                <a:spcPct val="110000"/>
              </a:lnSpc>
              <a:spcBef>
                <a:spcPts val="0"/>
              </a:spcBef>
              <a:spcAft>
                <a:spcPts val="0"/>
              </a:spcAft>
            </a:pPr>
            <a:r>
              <a:rPr lang="en-US" sz="1400" dirty="0">
                <a:solidFill>
                  <a:srgbClr val="000000"/>
                </a:solidFill>
                <a:latin typeface="Helvetica" pitchFamily="2" charset="0"/>
                <a:ea typeface="Times New Roman" panose="02020603050405020304" pitchFamily="18" charset="0"/>
              </a:rPr>
              <a:t>By the end of the quarter, students will have a basic knowledge of:</a:t>
            </a:r>
            <a:endParaRPr lang="en-US" sz="1800" dirty="0">
              <a:latin typeface="Helvetica" pitchFamily="2" charset="0"/>
              <a:ea typeface="Times New Roman" panose="02020603050405020304" pitchFamily="18" charset="0"/>
            </a:endParaRPr>
          </a:p>
          <a:p>
            <a:pPr marL="742950" marR="0" lvl="1" indent="-285750" algn="just">
              <a:lnSpc>
                <a:spcPct val="110000"/>
              </a:lnSpc>
              <a:spcBef>
                <a:spcPts val="0"/>
              </a:spcBef>
              <a:spcAft>
                <a:spcPts val="0"/>
              </a:spcAft>
              <a:buFont typeface="Symbol" pitchFamily="2" charset="2"/>
              <a:buChar char=""/>
              <a:tabLst>
                <a:tab pos="0" algn="l"/>
              </a:tabLst>
            </a:pPr>
            <a:r>
              <a:rPr lang="en-US" sz="1400" dirty="0">
                <a:solidFill>
                  <a:srgbClr val="000000"/>
                </a:solidFill>
                <a:latin typeface="Helvetica" pitchFamily="2" charset="0"/>
                <a:ea typeface="Times New Roman" panose="02020603050405020304" pitchFamily="18" charset="0"/>
              </a:rPr>
              <a:t>The chemical composition of the atmosphere</a:t>
            </a:r>
            <a:endParaRPr lang="en-US" sz="1800" dirty="0">
              <a:latin typeface="Helvetica" pitchFamily="2" charset="0"/>
              <a:ea typeface="Times New Roman" panose="02020603050405020304" pitchFamily="18" charset="0"/>
            </a:endParaRPr>
          </a:p>
          <a:p>
            <a:pPr marL="742950" marR="0" lvl="1" indent="-285750" algn="just">
              <a:lnSpc>
                <a:spcPct val="110000"/>
              </a:lnSpc>
              <a:spcBef>
                <a:spcPts val="0"/>
              </a:spcBef>
              <a:spcAft>
                <a:spcPts val="0"/>
              </a:spcAft>
              <a:buFont typeface="Symbol" pitchFamily="2" charset="2"/>
              <a:buChar char=""/>
              <a:tabLst>
                <a:tab pos="0" algn="l"/>
              </a:tabLst>
            </a:pPr>
            <a:r>
              <a:rPr lang="en-US" sz="1400" dirty="0">
                <a:solidFill>
                  <a:srgbClr val="000000"/>
                </a:solidFill>
                <a:latin typeface="Helvetica" pitchFamily="2" charset="0"/>
                <a:ea typeface="Times New Roman" panose="02020603050405020304" pitchFamily="18" charset="0"/>
              </a:rPr>
              <a:t>The sources and sinks of trace gases and aerosols in the atmosphere</a:t>
            </a:r>
            <a:endParaRPr lang="en-US" sz="1800" dirty="0">
              <a:latin typeface="Helvetica" pitchFamily="2" charset="0"/>
              <a:ea typeface="Times New Roman" panose="02020603050405020304" pitchFamily="18" charset="0"/>
            </a:endParaRPr>
          </a:p>
          <a:p>
            <a:pPr marL="742950" marR="0" lvl="1" indent="-285750" algn="just">
              <a:lnSpc>
                <a:spcPct val="110000"/>
              </a:lnSpc>
              <a:spcBef>
                <a:spcPts val="0"/>
              </a:spcBef>
              <a:spcAft>
                <a:spcPts val="0"/>
              </a:spcAft>
              <a:buFont typeface="Symbol" pitchFamily="2" charset="2"/>
              <a:buChar char=""/>
              <a:tabLst>
                <a:tab pos="0" algn="l"/>
              </a:tabLst>
            </a:pPr>
            <a:r>
              <a:rPr lang="en-US" sz="1400" dirty="0">
                <a:solidFill>
                  <a:srgbClr val="000000"/>
                </a:solidFill>
                <a:latin typeface="Helvetica" pitchFamily="2" charset="0"/>
                <a:ea typeface="Times New Roman" panose="02020603050405020304" pitchFamily="18" charset="0"/>
              </a:rPr>
              <a:t>The importance of chemicals in the atmosphere for climate, human health and ecosystem health</a:t>
            </a:r>
            <a:endParaRPr lang="en-US" sz="1800" dirty="0">
              <a:latin typeface="Helvetica" pitchFamily="2" charset="0"/>
              <a:ea typeface="Times New Roman" panose="02020603050405020304" pitchFamily="18" charset="0"/>
            </a:endParaRPr>
          </a:p>
          <a:p>
            <a:pPr marL="742950" marR="0" lvl="1" indent="-285750" algn="just">
              <a:lnSpc>
                <a:spcPct val="110000"/>
              </a:lnSpc>
              <a:spcBef>
                <a:spcPts val="0"/>
              </a:spcBef>
              <a:spcAft>
                <a:spcPts val="0"/>
              </a:spcAft>
              <a:buFont typeface="Symbol" pitchFamily="2" charset="2"/>
              <a:buChar char=""/>
              <a:tabLst>
                <a:tab pos="0" algn="l"/>
              </a:tabLst>
            </a:pPr>
            <a:r>
              <a:rPr lang="en-US" sz="1400" dirty="0">
                <a:solidFill>
                  <a:srgbClr val="000000"/>
                </a:solidFill>
                <a:latin typeface="Helvetica" pitchFamily="2" charset="0"/>
                <a:ea typeface="Times New Roman" panose="02020603050405020304" pitchFamily="18" charset="0"/>
              </a:rPr>
              <a:t>Air pollution, acid rain, and stratospheric ozone depletion</a:t>
            </a:r>
            <a:endParaRPr lang="en-US" sz="1800" dirty="0">
              <a:effectLst/>
              <a:latin typeface="Helvetica" pitchFamily="2" charset="0"/>
              <a:ea typeface="Times New Roman" panose="02020603050405020304" pitchFamily="18" charset="0"/>
            </a:endParaRPr>
          </a:p>
        </p:txBody>
      </p:sp>
    </p:spTree>
    <p:extLst>
      <p:ext uri="{BB962C8B-B14F-4D97-AF65-F5344CB8AC3E}">
        <p14:creationId xmlns:p14="http://schemas.microsoft.com/office/powerpoint/2010/main" val="413602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5805B651-E273-6142-9C0B-73F13B10E89D}"/>
              </a:ext>
            </a:extLst>
          </p:cNvPr>
          <p:cNvSpPr txBox="1">
            <a:spLocks/>
          </p:cNvSpPr>
          <p:nvPr/>
        </p:nvSpPr>
        <p:spPr bwMode="auto">
          <a:xfrm>
            <a:off x="0" y="666750"/>
            <a:ext cx="9144000" cy="144780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nchor="ct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b="1" dirty="0"/>
              <a:t>ATM S 358: Fundamentals of Atmospheric Chemistry</a:t>
            </a:r>
          </a:p>
          <a:p>
            <a:endParaRPr lang="en-US" sz="2000" b="1" dirty="0"/>
          </a:p>
          <a:p>
            <a:r>
              <a:rPr lang="en-US" sz="2000" dirty="0"/>
              <a:t>Lecture Topic: </a:t>
            </a:r>
            <a:r>
              <a:rPr lang="en-US" sz="2000" i="1" dirty="0"/>
              <a:t>Inequity in air quality</a:t>
            </a:r>
          </a:p>
        </p:txBody>
      </p:sp>
      <p:pic>
        <p:nvPicPr>
          <p:cNvPr id="4" name="Picture 3" descr="Graphical user interface, text&#10;&#10;Description automatically generated">
            <a:extLst>
              <a:ext uri="{FF2B5EF4-FFF2-40B4-BE49-F238E27FC236}">
                <a16:creationId xmlns:a16="http://schemas.microsoft.com/office/drawing/2014/main" id="{9393C360-6F57-A84F-B17A-409E6B733C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081" y="2495550"/>
            <a:ext cx="8647839" cy="2079097"/>
          </a:xfrm>
          <a:prstGeom prst="rect">
            <a:avLst/>
          </a:prstGeom>
          <a:effectLst>
            <a:outerShdw blurRad="50800" dist="38100" dir="2700000" algn="tl" rotWithShape="0">
              <a:prstClr val="black">
                <a:alpha val="40000"/>
              </a:prstClr>
            </a:outerShdw>
          </a:effectLst>
        </p:spPr>
      </p:pic>
      <p:sp>
        <p:nvSpPr>
          <p:cNvPr id="15" name="Content Placeholder 2">
            <a:extLst>
              <a:ext uri="{FF2B5EF4-FFF2-40B4-BE49-F238E27FC236}">
                <a16:creationId xmlns:a16="http://schemas.microsoft.com/office/drawing/2014/main" id="{C2C75750-9A69-5240-97B2-CC7E2AF8338C}"/>
              </a:ext>
            </a:extLst>
          </p:cNvPr>
          <p:cNvSpPr txBox="1">
            <a:spLocks/>
          </p:cNvSpPr>
          <p:nvPr/>
        </p:nvSpPr>
        <p:spPr bwMode="auto">
          <a:xfrm>
            <a:off x="6766561" y="4928508"/>
            <a:ext cx="2377439" cy="214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r">
              <a:buClrTx/>
              <a:buSzPct val="110000"/>
              <a:buFont typeface="Wingdings 3" charset="0"/>
              <a:buNone/>
            </a:pPr>
            <a:r>
              <a:rPr lang="en-US" sz="1100" dirty="0">
                <a:latin typeface="Helvetica"/>
                <a:cs typeface="Helvetica"/>
              </a:rPr>
              <a:t>Kerr, et al., </a:t>
            </a:r>
            <a:r>
              <a:rPr lang="en-US" sz="1100" i="1" dirty="0">
                <a:latin typeface="Helvetica"/>
                <a:cs typeface="Helvetica"/>
              </a:rPr>
              <a:t>PNAS</a:t>
            </a:r>
            <a:r>
              <a:rPr lang="en-US" sz="1100" dirty="0">
                <a:latin typeface="Helvetica"/>
                <a:cs typeface="Helvetica"/>
              </a:rPr>
              <a:t> (under review)</a:t>
            </a:r>
          </a:p>
        </p:txBody>
      </p:sp>
    </p:spTree>
    <p:extLst>
      <p:ext uri="{BB962C8B-B14F-4D97-AF65-F5344CB8AC3E}">
        <p14:creationId xmlns:p14="http://schemas.microsoft.com/office/powerpoint/2010/main" val="119472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3">
            <a:extLst>
              <a:ext uri="{FF2B5EF4-FFF2-40B4-BE49-F238E27FC236}">
                <a16:creationId xmlns:a16="http://schemas.microsoft.com/office/drawing/2014/main" id="{A2416731-0246-B947-A8BE-97B1DFD8BF7C}"/>
              </a:ext>
            </a:extLst>
          </p:cNvPr>
          <p:cNvSpPr txBox="1">
            <a:spLocks/>
          </p:cNvSpPr>
          <p:nvPr/>
        </p:nvSpPr>
        <p:spPr bwMode="auto">
          <a:xfrm>
            <a:off x="152400" y="1047751"/>
            <a:ext cx="8839200" cy="31241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176213" indent="-176213">
              <a:buClrTx/>
            </a:pPr>
            <a:r>
              <a:rPr lang="en-US" sz="2000" b="1" dirty="0">
                <a:latin typeface="Helvetica"/>
                <a:cs typeface="Helvetica"/>
              </a:rPr>
              <a:t>The magnitude of the inequity in air quality</a:t>
            </a:r>
          </a:p>
          <a:p>
            <a:pPr marL="450851" lvl="1" indent="-176213">
              <a:buClrTx/>
            </a:pPr>
            <a:r>
              <a:rPr lang="en-US" sz="1700" dirty="0">
                <a:latin typeface="Helvetica"/>
                <a:cs typeface="Helvetica"/>
              </a:rPr>
              <a:t>Non-white neighborhoods have worse AQ during the lockdown than white neighborhoods before lockdowns (even with a ~50% decrease in traffic!)</a:t>
            </a:r>
          </a:p>
          <a:p>
            <a:pPr marL="176213" indent="-176213">
              <a:buClrTx/>
            </a:pPr>
            <a:endParaRPr lang="en-US" sz="2000" b="1" dirty="0">
              <a:latin typeface="Helvetica"/>
              <a:cs typeface="Helvetica"/>
            </a:endParaRPr>
          </a:p>
          <a:p>
            <a:pPr marL="176213" indent="-176213">
              <a:buClrTx/>
            </a:pPr>
            <a:endParaRPr lang="en-US" sz="2000" b="1" dirty="0">
              <a:latin typeface="Helvetica"/>
              <a:cs typeface="Helvetica"/>
            </a:endParaRPr>
          </a:p>
          <a:p>
            <a:pPr marL="176213" indent="-176213">
              <a:buClrTx/>
            </a:pPr>
            <a:r>
              <a:rPr lang="en-US" sz="2000" b="1" dirty="0">
                <a:latin typeface="Helvetica"/>
                <a:cs typeface="Helvetica"/>
              </a:rPr>
              <a:t>How to approach the scientific literature</a:t>
            </a:r>
          </a:p>
          <a:p>
            <a:pPr marL="450851" lvl="1" indent="-176213">
              <a:buClrTx/>
            </a:pPr>
            <a:r>
              <a:rPr lang="en-US" sz="1700" dirty="0">
                <a:latin typeface="Helvetica"/>
                <a:cs typeface="Helvetica"/>
              </a:rPr>
              <a:t>The students have a term paper/presentation for the course where they need to cover a topic in atmospheric chemistry (e.g., aerosols and geoengineering, dust and snowball Earth, </a:t>
            </a:r>
            <a:r>
              <a:rPr lang="en-US" sz="1700" dirty="0" err="1">
                <a:latin typeface="Helvetica"/>
                <a:cs typeface="Helvetica"/>
              </a:rPr>
              <a:t>etc</a:t>
            </a:r>
            <a:r>
              <a:rPr lang="en-US" sz="1700" dirty="0">
                <a:latin typeface="Helvetica"/>
                <a:cs typeface="Helvetica"/>
              </a:rPr>
              <a:t>)</a:t>
            </a:r>
            <a:endParaRPr lang="en-US" sz="2000" dirty="0">
              <a:solidFill>
                <a:srgbClr val="205B0B"/>
              </a:solidFill>
              <a:latin typeface="Helvetica"/>
              <a:cs typeface="Helvetica"/>
            </a:endParaRPr>
          </a:p>
        </p:txBody>
      </p:sp>
      <p:sp>
        <p:nvSpPr>
          <p:cNvPr id="5" name="Title 3">
            <a:extLst>
              <a:ext uri="{FF2B5EF4-FFF2-40B4-BE49-F238E27FC236}">
                <a16:creationId xmlns:a16="http://schemas.microsoft.com/office/drawing/2014/main" id="{CEFB675E-24D9-0E48-AE73-196202D65868}"/>
              </a:ext>
            </a:extLst>
          </p:cNvPr>
          <p:cNvSpPr txBox="1">
            <a:spLocks/>
          </p:cNvSpPr>
          <p:nvPr/>
        </p:nvSpPr>
        <p:spPr bwMode="auto">
          <a:xfrm>
            <a:off x="0" y="0"/>
            <a:ext cx="9144000" cy="41148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dirty="0"/>
              <a:t>Learning objectives</a:t>
            </a:r>
          </a:p>
        </p:txBody>
      </p:sp>
    </p:spTree>
    <p:extLst>
      <p:ext uri="{BB962C8B-B14F-4D97-AF65-F5344CB8AC3E}">
        <p14:creationId xmlns:p14="http://schemas.microsoft.com/office/powerpoint/2010/main" val="392100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2C75750-9A69-5240-97B2-CC7E2AF8338C}"/>
              </a:ext>
            </a:extLst>
          </p:cNvPr>
          <p:cNvSpPr txBox="1">
            <a:spLocks/>
          </p:cNvSpPr>
          <p:nvPr/>
        </p:nvSpPr>
        <p:spPr bwMode="auto">
          <a:xfrm>
            <a:off x="6766561" y="4928508"/>
            <a:ext cx="2377439" cy="214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r">
              <a:buClrTx/>
              <a:buSzPct val="110000"/>
              <a:buFont typeface="Wingdings 3" charset="0"/>
              <a:buNone/>
            </a:pPr>
            <a:r>
              <a:rPr lang="en-US" sz="1100" dirty="0">
                <a:latin typeface="Helvetica"/>
                <a:cs typeface="Helvetica"/>
              </a:rPr>
              <a:t>Kerr, et al., </a:t>
            </a:r>
            <a:r>
              <a:rPr lang="en-US" sz="1100" i="1" dirty="0">
                <a:latin typeface="Helvetica"/>
                <a:cs typeface="Helvetica"/>
              </a:rPr>
              <a:t>PNAS</a:t>
            </a:r>
            <a:r>
              <a:rPr lang="en-US" sz="1100" dirty="0">
                <a:latin typeface="Helvetica"/>
                <a:cs typeface="Helvetica"/>
              </a:rPr>
              <a:t> (under review)</a:t>
            </a:r>
          </a:p>
        </p:txBody>
      </p:sp>
      <p:sp>
        <p:nvSpPr>
          <p:cNvPr id="5" name="Title 3">
            <a:extLst>
              <a:ext uri="{FF2B5EF4-FFF2-40B4-BE49-F238E27FC236}">
                <a16:creationId xmlns:a16="http://schemas.microsoft.com/office/drawing/2014/main" id="{96188830-D4F2-7448-962E-7F5C5420F28C}"/>
              </a:ext>
            </a:extLst>
          </p:cNvPr>
          <p:cNvSpPr txBox="1">
            <a:spLocks/>
          </p:cNvSpPr>
          <p:nvPr/>
        </p:nvSpPr>
        <p:spPr bwMode="auto">
          <a:xfrm>
            <a:off x="0" y="0"/>
            <a:ext cx="9144000" cy="41148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dirty="0"/>
              <a:t>Why this paper?</a:t>
            </a:r>
          </a:p>
        </p:txBody>
      </p:sp>
      <p:pic>
        <p:nvPicPr>
          <p:cNvPr id="3" name="Picture 2" descr="Chart, scatter chart&#10;&#10;Description automatically generated">
            <a:extLst>
              <a:ext uri="{FF2B5EF4-FFF2-40B4-BE49-F238E27FC236}">
                <a16:creationId xmlns:a16="http://schemas.microsoft.com/office/drawing/2014/main" id="{4722924D-0A7F-794B-9429-95581EE6CB77}"/>
              </a:ext>
            </a:extLst>
          </p:cNvPr>
          <p:cNvPicPr>
            <a:picLocks noChangeAspect="1"/>
          </p:cNvPicPr>
          <p:nvPr/>
        </p:nvPicPr>
        <p:blipFill rotWithShape="1">
          <a:blip r:embed="rId3">
            <a:extLst>
              <a:ext uri="{28A0092B-C50C-407E-A947-70E740481C1C}">
                <a14:useLocalDpi xmlns:a14="http://schemas.microsoft.com/office/drawing/2010/main" val="0"/>
              </a:ext>
            </a:extLst>
          </a:blip>
          <a:srcRect r="69167"/>
          <a:stretch/>
        </p:blipFill>
        <p:spPr>
          <a:xfrm>
            <a:off x="0" y="438150"/>
            <a:ext cx="2999166" cy="4705350"/>
          </a:xfrm>
          <a:prstGeom prst="rect">
            <a:avLst/>
          </a:prstGeom>
        </p:spPr>
      </p:pic>
      <p:sp>
        <p:nvSpPr>
          <p:cNvPr id="8" name="Content Placeholder 3">
            <a:extLst>
              <a:ext uri="{FF2B5EF4-FFF2-40B4-BE49-F238E27FC236}">
                <a16:creationId xmlns:a16="http://schemas.microsoft.com/office/drawing/2014/main" id="{8C9C7E81-C15E-0743-A87E-C26D2DAD8652}"/>
              </a:ext>
            </a:extLst>
          </p:cNvPr>
          <p:cNvSpPr txBox="1">
            <a:spLocks/>
          </p:cNvSpPr>
          <p:nvPr/>
        </p:nvSpPr>
        <p:spPr bwMode="auto">
          <a:xfrm>
            <a:off x="2743200" y="663173"/>
            <a:ext cx="6400800" cy="40421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176213" indent="-176213">
              <a:buClrTx/>
            </a:pPr>
            <a:r>
              <a:rPr lang="en-US" sz="2000" b="1" dirty="0">
                <a:latin typeface="Helvetica"/>
                <a:cs typeface="Helvetica"/>
              </a:rPr>
              <a:t>It covers topics the students will have recently learned about (NO</a:t>
            </a:r>
            <a:r>
              <a:rPr lang="en-US" sz="2000" b="1" i="1" baseline="-25000" dirty="0">
                <a:latin typeface="Helvetica"/>
                <a:cs typeface="Helvetica"/>
              </a:rPr>
              <a:t>x</a:t>
            </a:r>
            <a:r>
              <a:rPr lang="en-US" sz="2000" b="1" dirty="0">
                <a:latin typeface="Helvetica"/>
                <a:cs typeface="Helvetica"/>
              </a:rPr>
              <a:t> and air pollution)</a:t>
            </a:r>
          </a:p>
          <a:p>
            <a:pPr marL="176213" indent="-176213">
              <a:buClrTx/>
            </a:pPr>
            <a:endParaRPr lang="en-US" sz="2000" b="1" dirty="0">
              <a:latin typeface="Helvetica"/>
              <a:cs typeface="Helvetica"/>
            </a:endParaRPr>
          </a:p>
          <a:p>
            <a:pPr marL="176213" indent="-176213">
              <a:buClrTx/>
            </a:pPr>
            <a:r>
              <a:rPr lang="en-US" sz="2000" b="1" dirty="0">
                <a:latin typeface="Helvetica"/>
                <a:cs typeface="Helvetica"/>
              </a:rPr>
              <a:t>It’s an example of something actual researchers are working on</a:t>
            </a:r>
          </a:p>
          <a:p>
            <a:pPr marL="450851" lvl="1" indent="-176213">
              <a:buClrTx/>
            </a:pPr>
            <a:r>
              <a:rPr lang="en-US" sz="1700" dirty="0">
                <a:latin typeface="Helvetica"/>
                <a:cs typeface="Helvetica"/>
              </a:rPr>
              <a:t>It’s a nice example of scientists using a “natural experiment”</a:t>
            </a:r>
          </a:p>
          <a:p>
            <a:pPr marL="176213" indent="-176213">
              <a:buClrTx/>
            </a:pPr>
            <a:endParaRPr lang="en-US" sz="2000" b="1" dirty="0">
              <a:latin typeface="Helvetica"/>
              <a:cs typeface="Helvetica"/>
            </a:endParaRPr>
          </a:p>
          <a:p>
            <a:pPr marL="176213" indent="-176213">
              <a:buClrTx/>
            </a:pPr>
            <a:r>
              <a:rPr lang="en-US" sz="2000" b="1" dirty="0">
                <a:latin typeface="Helvetica"/>
                <a:cs typeface="Helvetica"/>
              </a:rPr>
              <a:t>It highlights some of the complexity in air quality response</a:t>
            </a:r>
          </a:p>
          <a:p>
            <a:pPr marL="450851" lvl="1" indent="-176213">
              <a:buClrTx/>
            </a:pPr>
            <a:r>
              <a:rPr lang="en-US" sz="1700" dirty="0">
                <a:latin typeface="Helvetica"/>
                <a:cs typeface="Helvetica"/>
              </a:rPr>
              <a:t>Non-white neighborhoods had the largest air quality improvement, but still saw worse AQ than white neighborhoods before the lockdown</a:t>
            </a:r>
          </a:p>
        </p:txBody>
      </p:sp>
    </p:spTree>
    <p:extLst>
      <p:ext uri="{BB962C8B-B14F-4D97-AF65-F5344CB8AC3E}">
        <p14:creationId xmlns:p14="http://schemas.microsoft.com/office/powerpoint/2010/main" val="170270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3">
            <a:extLst>
              <a:ext uri="{FF2B5EF4-FFF2-40B4-BE49-F238E27FC236}">
                <a16:creationId xmlns:a16="http://schemas.microsoft.com/office/drawing/2014/main" id="{A2416731-0246-B947-A8BE-97B1DFD8BF7C}"/>
              </a:ext>
            </a:extLst>
          </p:cNvPr>
          <p:cNvSpPr txBox="1">
            <a:spLocks/>
          </p:cNvSpPr>
          <p:nvPr/>
        </p:nvSpPr>
        <p:spPr bwMode="auto">
          <a:xfrm>
            <a:off x="285750" y="590550"/>
            <a:ext cx="85725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176213" indent="-176213">
              <a:buClrTx/>
            </a:pPr>
            <a:r>
              <a:rPr lang="en-US" sz="2000" b="1" dirty="0">
                <a:latin typeface="Helvetica"/>
                <a:cs typeface="Helvetica"/>
              </a:rPr>
              <a:t>Each student will:</a:t>
            </a:r>
          </a:p>
          <a:p>
            <a:pPr marL="274638" lvl="1" indent="0">
              <a:buClrTx/>
              <a:buNone/>
            </a:pPr>
            <a:r>
              <a:rPr lang="en-US" sz="1700" dirty="0">
                <a:latin typeface="Helvetica"/>
                <a:cs typeface="Helvetica"/>
              </a:rPr>
              <a:t>1) Read the paper (5 pages long)</a:t>
            </a:r>
          </a:p>
          <a:p>
            <a:pPr marL="274638" lvl="1" indent="0">
              <a:buClrTx/>
              <a:buNone/>
            </a:pPr>
            <a:r>
              <a:rPr lang="en-US" sz="1700" dirty="0">
                <a:latin typeface="Helvetica"/>
                <a:cs typeface="Helvetica"/>
              </a:rPr>
              <a:t>2) Watch a short video from the author</a:t>
            </a:r>
          </a:p>
          <a:p>
            <a:pPr marL="274638" lvl="1" indent="0">
              <a:buClrTx/>
              <a:buNone/>
            </a:pPr>
            <a:r>
              <a:rPr lang="en-US" sz="1700" dirty="0">
                <a:latin typeface="Helvetica"/>
                <a:cs typeface="Helvetica"/>
              </a:rPr>
              <a:t>3) Post 2 discussion questions the night before</a:t>
            </a:r>
          </a:p>
          <a:p>
            <a:pPr marL="176213" indent="-176213">
              <a:buClrTx/>
            </a:pPr>
            <a:endParaRPr lang="en-US" sz="2000" b="1" dirty="0">
              <a:latin typeface="Helvetica"/>
              <a:cs typeface="Helvetica"/>
            </a:endParaRPr>
          </a:p>
          <a:p>
            <a:pPr marL="176213" indent="-176213">
              <a:buClrTx/>
            </a:pPr>
            <a:r>
              <a:rPr lang="en-US" sz="2000" b="1" dirty="0">
                <a:latin typeface="Helvetica"/>
                <a:cs typeface="Helvetica"/>
              </a:rPr>
              <a:t>Those questions will form the basis for discussion/breakout groups</a:t>
            </a:r>
          </a:p>
          <a:p>
            <a:pPr marL="450851" lvl="1" indent="-176213">
              <a:buClrTx/>
            </a:pPr>
            <a:r>
              <a:rPr lang="en-US" sz="1700" dirty="0">
                <a:latin typeface="Helvetica"/>
                <a:cs typeface="Helvetica"/>
              </a:rPr>
              <a:t>Each group will be assigned 2 questions for ~15 min</a:t>
            </a:r>
          </a:p>
          <a:p>
            <a:pPr marL="450851" lvl="1" indent="-176213">
              <a:buClrTx/>
            </a:pPr>
            <a:r>
              <a:rPr lang="en-US" sz="1700" dirty="0">
                <a:latin typeface="Helvetica"/>
                <a:cs typeface="Helvetica"/>
              </a:rPr>
              <a:t>Groups will report back on one question</a:t>
            </a:r>
          </a:p>
          <a:p>
            <a:pPr marL="450851" lvl="1" indent="-176213">
              <a:buClrTx/>
            </a:pPr>
            <a:endParaRPr lang="en-US" sz="1700" dirty="0">
              <a:latin typeface="Helvetica"/>
              <a:cs typeface="Helvetica"/>
            </a:endParaRPr>
          </a:p>
          <a:p>
            <a:pPr marL="176213" indent="-176213">
              <a:buClrTx/>
            </a:pPr>
            <a:r>
              <a:rPr lang="en-US" sz="2000" b="1" dirty="0">
                <a:latin typeface="Helvetica"/>
                <a:cs typeface="Helvetica"/>
              </a:rPr>
              <a:t>We’ll then discuss a couple of the figures in more detail</a:t>
            </a:r>
          </a:p>
          <a:p>
            <a:pPr marL="176213" indent="-176213">
              <a:buClrTx/>
            </a:pPr>
            <a:endParaRPr lang="en-US" sz="2000" dirty="0">
              <a:latin typeface="Helvetica"/>
              <a:cs typeface="Helvetica"/>
            </a:endParaRPr>
          </a:p>
          <a:p>
            <a:pPr marL="176213" indent="-176213">
              <a:buClrTx/>
            </a:pPr>
            <a:r>
              <a:rPr lang="en-US" sz="2000" b="1" dirty="0">
                <a:latin typeface="Helvetica"/>
                <a:cs typeface="Helvetica"/>
              </a:rPr>
              <a:t>Students will speak to one person about the topic after the class</a:t>
            </a:r>
            <a:endParaRPr lang="en-US" sz="2000" b="1" dirty="0">
              <a:solidFill>
                <a:srgbClr val="205B0B"/>
              </a:solidFill>
              <a:latin typeface="Helvetica"/>
              <a:cs typeface="Helvetica"/>
            </a:endParaRPr>
          </a:p>
        </p:txBody>
      </p:sp>
      <p:sp>
        <p:nvSpPr>
          <p:cNvPr id="5" name="Title 3">
            <a:extLst>
              <a:ext uri="{FF2B5EF4-FFF2-40B4-BE49-F238E27FC236}">
                <a16:creationId xmlns:a16="http://schemas.microsoft.com/office/drawing/2014/main" id="{CEFB675E-24D9-0E48-AE73-196202D65868}"/>
              </a:ext>
            </a:extLst>
          </p:cNvPr>
          <p:cNvSpPr txBox="1">
            <a:spLocks/>
          </p:cNvSpPr>
          <p:nvPr/>
        </p:nvSpPr>
        <p:spPr bwMode="auto">
          <a:xfrm>
            <a:off x="0" y="0"/>
            <a:ext cx="9144000" cy="41148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dirty="0"/>
              <a:t>Tasks for the students</a:t>
            </a:r>
          </a:p>
        </p:txBody>
      </p:sp>
    </p:spTree>
    <p:extLst>
      <p:ext uri="{BB962C8B-B14F-4D97-AF65-F5344CB8AC3E}">
        <p14:creationId xmlns:p14="http://schemas.microsoft.com/office/powerpoint/2010/main" val="60709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3">
            <a:extLst>
              <a:ext uri="{FF2B5EF4-FFF2-40B4-BE49-F238E27FC236}">
                <a16:creationId xmlns:a16="http://schemas.microsoft.com/office/drawing/2014/main" id="{A2416731-0246-B947-A8BE-97B1DFD8BF7C}"/>
              </a:ext>
            </a:extLst>
          </p:cNvPr>
          <p:cNvSpPr txBox="1">
            <a:spLocks/>
          </p:cNvSpPr>
          <p:nvPr/>
        </p:nvSpPr>
        <p:spPr bwMode="auto">
          <a:xfrm>
            <a:off x="285750" y="514350"/>
            <a:ext cx="85725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sz="2000"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176213" indent="-176213">
              <a:buClrTx/>
            </a:pPr>
            <a:r>
              <a:rPr lang="en-US" sz="2000" b="1" dirty="0">
                <a:latin typeface="Helvetica"/>
                <a:cs typeface="Helvetica"/>
              </a:rPr>
              <a:t>Big Idea:</a:t>
            </a:r>
          </a:p>
          <a:p>
            <a:pPr marL="450851" lvl="1" indent="-176213">
              <a:buClrTx/>
            </a:pPr>
            <a:r>
              <a:rPr lang="en-US" sz="1700" dirty="0">
                <a:latin typeface="Helvetica"/>
                <a:cs typeface="Helvetica"/>
              </a:rPr>
              <a:t>Air Pollution</a:t>
            </a:r>
          </a:p>
          <a:p>
            <a:pPr marL="176213" indent="-176213">
              <a:buClrTx/>
            </a:pPr>
            <a:endParaRPr lang="en-US" sz="100" b="1" dirty="0">
              <a:latin typeface="Helvetica"/>
              <a:cs typeface="Helvetica"/>
            </a:endParaRPr>
          </a:p>
          <a:p>
            <a:pPr marL="176213" indent="-176213">
              <a:buClrTx/>
            </a:pPr>
            <a:r>
              <a:rPr lang="en-US" sz="2000" b="1" dirty="0">
                <a:latin typeface="Helvetica"/>
                <a:cs typeface="Helvetica"/>
              </a:rPr>
              <a:t>Climate Justice Issue:</a:t>
            </a:r>
          </a:p>
          <a:p>
            <a:pPr marL="450851" lvl="1" indent="-176213">
              <a:buClrTx/>
            </a:pPr>
            <a:r>
              <a:rPr lang="en-US" sz="1700" dirty="0">
                <a:latin typeface="Helvetica"/>
                <a:cs typeface="Helvetica"/>
              </a:rPr>
              <a:t>There are stark disparities in air pollution based on race, ethnicity, </a:t>
            </a:r>
            <a:r>
              <a:rPr lang="en-US" sz="1700" dirty="0" err="1">
                <a:latin typeface="Helvetica"/>
                <a:cs typeface="Helvetica"/>
              </a:rPr>
              <a:t>etc</a:t>
            </a:r>
            <a:endParaRPr lang="en-US" sz="1700" dirty="0">
              <a:latin typeface="Helvetica"/>
              <a:cs typeface="Helvetica"/>
            </a:endParaRPr>
          </a:p>
          <a:p>
            <a:pPr marL="176213" indent="-176213">
              <a:buClrTx/>
            </a:pPr>
            <a:endParaRPr lang="en-US" sz="200" b="1" dirty="0">
              <a:latin typeface="Helvetica"/>
              <a:cs typeface="Helvetica"/>
            </a:endParaRPr>
          </a:p>
          <a:p>
            <a:pPr marL="176213" indent="-176213">
              <a:buClrTx/>
            </a:pPr>
            <a:r>
              <a:rPr lang="en-US" sz="2000" b="1" dirty="0">
                <a:latin typeface="Helvetica"/>
                <a:cs typeface="Helvetica"/>
              </a:rPr>
              <a:t>Civic Engagement:</a:t>
            </a:r>
          </a:p>
          <a:p>
            <a:pPr marL="450851" lvl="1" indent="-176213">
              <a:buClrTx/>
            </a:pPr>
            <a:r>
              <a:rPr lang="en-US" sz="1700" dirty="0">
                <a:latin typeface="Helvetica"/>
                <a:cs typeface="Helvetica"/>
              </a:rPr>
              <a:t>Students will discuss the topic with someone (roommate?) after the lecture</a:t>
            </a:r>
            <a:endParaRPr lang="en-US" sz="2000" dirty="0">
              <a:solidFill>
                <a:srgbClr val="205B0B"/>
              </a:solidFill>
              <a:latin typeface="Helvetica"/>
              <a:cs typeface="Helvetica"/>
            </a:endParaRPr>
          </a:p>
        </p:txBody>
      </p:sp>
      <p:sp>
        <p:nvSpPr>
          <p:cNvPr id="5" name="Title 3">
            <a:extLst>
              <a:ext uri="{FF2B5EF4-FFF2-40B4-BE49-F238E27FC236}">
                <a16:creationId xmlns:a16="http://schemas.microsoft.com/office/drawing/2014/main" id="{CEFB675E-24D9-0E48-AE73-196202D65868}"/>
              </a:ext>
            </a:extLst>
          </p:cNvPr>
          <p:cNvSpPr txBox="1">
            <a:spLocks/>
          </p:cNvSpPr>
          <p:nvPr/>
        </p:nvSpPr>
        <p:spPr bwMode="auto">
          <a:xfrm>
            <a:off x="0" y="0"/>
            <a:ext cx="9144000" cy="411480"/>
          </a:xfrm>
          <a:prstGeom prst="rect">
            <a:avLst/>
          </a:prstGeom>
          <a:solidFill>
            <a:srgbClr val="004580"/>
          </a:solidFill>
          <a:ln w="19050">
            <a:noFill/>
            <a:miter lim="800000"/>
            <a:headEnd/>
            <a:tailEnd/>
          </a:ln>
          <a:extLst>
            <a:ext uri="{FAA26D3D-D897-4be2-8F04-BA451C77F1D7}">
              <ma14:placeholderFlag xmlns:ma14="http://schemas.microsoft.com/office/mac/drawingml/2011/main" xmlns="" val="1"/>
            </a:ext>
          </a:extLst>
        </p:spPr>
        <p:txBody>
          <a:bodyPr/>
          <a:lstStyle>
            <a:defPPr>
              <a:defRPr lang="en-US"/>
            </a:defPPr>
            <a:lvl1pPr algn="ctr">
              <a:defRPr sz="2800" b="0">
                <a:solidFill>
                  <a:schemeClr val="bg1"/>
                </a:solidFill>
                <a:effectLst/>
                <a:latin typeface="Helvetica" charset="0"/>
                <a:cs typeface="Helvetica" charset="0"/>
              </a:defRPr>
            </a:lvl1pPr>
            <a:lvl2pPr marL="742950" indent="-285750">
              <a:defRPr sz="2000">
                <a:latin typeface="Times New Roman" charset="0"/>
              </a:defRPr>
            </a:lvl2pPr>
            <a:lvl3pPr marL="1143000" indent="-228600">
              <a:defRPr sz="2000">
                <a:latin typeface="Times New Roman" charset="0"/>
              </a:defRPr>
            </a:lvl3pPr>
            <a:lvl4pPr marL="1600200" indent="-228600">
              <a:defRPr sz="2000">
                <a:latin typeface="Times New Roman" charset="0"/>
              </a:defRPr>
            </a:lvl4pPr>
            <a:lvl5pPr marL="2057400" indent="-228600">
              <a:defRPr sz="2000">
                <a:latin typeface="Times New Roman" charset="0"/>
              </a:defRPr>
            </a:lvl5pPr>
            <a:lvl6pPr marL="2514600" indent="-228600" eaLnBrk="0" fontAlgn="base" hangingPunct="0">
              <a:spcBef>
                <a:spcPct val="0"/>
              </a:spcBef>
              <a:spcAft>
                <a:spcPct val="0"/>
              </a:spcAft>
              <a:defRPr sz="2000">
                <a:latin typeface="Times New Roman" charset="0"/>
              </a:defRPr>
            </a:lvl6pPr>
            <a:lvl7pPr marL="2971800" indent="-228600" eaLnBrk="0" fontAlgn="base" hangingPunct="0">
              <a:spcBef>
                <a:spcPct val="0"/>
              </a:spcBef>
              <a:spcAft>
                <a:spcPct val="0"/>
              </a:spcAft>
              <a:defRPr sz="2000">
                <a:latin typeface="Times New Roman" charset="0"/>
              </a:defRPr>
            </a:lvl7pPr>
            <a:lvl8pPr marL="3429000" indent="-228600" eaLnBrk="0" fontAlgn="base" hangingPunct="0">
              <a:spcBef>
                <a:spcPct val="0"/>
              </a:spcBef>
              <a:spcAft>
                <a:spcPct val="0"/>
              </a:spcAft>
              <a:defRPr sz="2000">
                <a:latin typeface="Times New Roman" charset="0"/>
              </a:defRPr>
            </a:lvl8pPr>
            <a:lvl9pPr marL="3886200" indent="-228600" eaLnBrk="0" fontAlgn="base" hangingPunct="0">
              <a:spcBef>
                <a:spcPct val="0"/>
              </a:spcBef>
              <a:spcAft>
                <a:spcPct val="0"/>
              </a:spcAft>
              <a:defRPr sz="2000">
                <a:latin typeface="Times New Roman" charset="0"/>
              </a:defRPr>
            </a:lvl9pPr>
          </a:lstStyle>
          <a:p>
            <a:r>
              <a:rPr lang="en-US" sz="2000" dirty="0"/>
              <a:t>Climate justice in atmospheric chemistry</a:t>
            </a:r>
          </a:p>
        </p:txBody>
      </p:sp>
      <p:pic>
        <p:nvPicPr>
          <p:cNvPr id="3" name="Picture 2" descr="Table&#10;&#10;Description automatically generated">
            <a:extLst>
              <a:ext uri="{FF2B5EF4-FFF2-40B4-BE49-F238E27FC236}">
                <a16:creationId xmlns:a16="http://schemas.microsoft.com/office/drawing/2014/main" id="{15E599EF-2AC4-6B41-A5CF-B10C0A24B0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876550"/>
            <a:ext cx="5410200" cy="2140347"/>
          </a:xfrm>
          <a:prstGeom prst="rect">
            <a:avLst/>
          </a:prstGeom>
        </p:spPr>
      </p:pic>
      <p:cxnSp>
        <p:nvCxnSpPr>
          <p:cNvPr id="6" name="Straight Arrow Connector 5">
            <a:extLst>
              <a:ext uri="{FF2B5EF4-FFF2-40B4-BE49-F238E27FC236}">
                <a16:creationId xmlns:a16="http://schemas.microsoft.com/office/drawing/2014/main" id="{9FDD80F4-B30F-A645-A924-A2B865557102}"/>
              </a:ext>
            </a:extLst>
          </p:cNvPr>
          <p:cNvCxnSpPr/>
          <p:nvPr/>
        </p:nvCxnSpPr>
        <p:spPr>
          <a:xfrm>
            <a:off x="609600" y="3867150"/>
            <a:ext cx="838200" cy="0"/>
          </a:xfrm>
          <a:prstGeom prst="straightConnector1">
            <a:avLst/>
          </a:prstGeom>
          <a:ln w="50800">
            <a:solidFill>
              <a:schemeClr val="tx1"/>
            </a:solidFill>
            <a:tailEnd type="stealth"/>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429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167552</TotalTime>
  <Words>1069</Words>
  <Application>Microsoft Macintosh PowerPoint</Application>
  <PresentationFormat>On-screen Show (16:9)</PresentationFormat>
  <Paragraphs>88</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Bookman Old Style</vt:lpstr>
      <vt:lpstr>Calibri</vt:lpstr>
      <vt:lpstr>Gill Sans MT</vt:lpstr>
      <vt:lpstr>Helvetica</vt:lpstr>
      <vt:lpstr>Symbol</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Colorado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Kittredge Pond</dc:title>
  <dc:creator>ETS</dc:creator>
  <cp:lastModifiedBy>Alex Turner</cp:lastModifiedBy>
  <cp:revision>4739</cp:revision>
  <cp:lastPrinted>2014-08-12T16:39:04Z</cp:lastPrinted>
  <dcterms:created xsi:type="dcterms:W3CDTF">2010-10-20T13:46:14Z</dcterms:created>
  <dcterms:modified xsi:type="dcterms:W3CDTF">2021-03-05T23:01:57Z</dcterms:modified>
</cp:coreProperties>
</file>